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2"/>
  </p:notesMasterIdLst>
  <p:sldIdLst>
    <p:sldId id="256" r:id="rId2"/>
    <p:sldId id="718" r:id="rId3"/>
    <p:sldId id="719" r:id="rId4"/>
    <p:sldId id="720" r:id="rId5"/>
    <p:sldId id="829" r:id="rId6"/>
    <p:sldId id="830" r:id="rId7"/>
    <p:sldId id="831" r:id="rId8"/>
    <p:sldId id="832" r:id="rId9"/>
    <p:sldId id="833" r:id="rId10"/>
    <p:sldId id="834" r:id="rId11"/>
    <p:sldId id="835" r:id="rId12"/>
    <p:sldId id="836" r:id="rId13"/>
    <p:sldId id="956" r:id="rId14"/>
    <p:sldId id="957" r:id="rId15"/>
    <p:sldId id="837" r:id="rId16"/>
    <p:sldId id="838" r:id="rId17"/>
    <p:sldId id="839" r:id="rId18"/>
    <p:sldId id="921" r:id="rId19"/>
    <p:sldId id="953" r:id="rId20"/>
    <p:sldId id="679" r:id="rId2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699D26F-3D5A-4167-91A3-CEAF9D3DE524}">
          <p14:sldIdLst>
            <p14:sldId id="256"/>
            <p14:sldId id="718"/>
            <p14:sldId id="719"/>
            <p14:sldId id="720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956"/>
            <p14:sldId id="957"/>
            <p14:sldId id="837"/>
            <p14:sldId id="838"/>
            <p14:sldId id="839"/>
            <p14:sldId id="921"/>
            <p14:sldId id="953"/>
            <p14:sldId id="6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 autoAdjust="0"/>
    <p:restoredTop sz="93333" autoAdjust="0"/>
  </p:normalViewPr>
  <p:slideViewPr>
    <p:cSldViewPr>
      <p:cViewPr varScale="1">
        <p:scale>
          <a:sx n="119" d="100"/>
          <a:sy n="119" d="100"/>
        </p:scale>
        <p:origin x="14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183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지형" userId="3d4594d6552e6340" providerId="LiveId" clId="{8CEB7DBE-8504-C24E-8240-5F5DEE9B6134}"/>
    <pc:docChg chg="modSld">
      <pc:chgData name="이 지형" userId="3d4594d6552e6340" providerId="LiveId" clId="{8CEB7DBE-8504-C24E-8240-5F5DEE9B6134}" dt="2019-10-11T15:13:27.638" v="7"/>
      <pc:docMkLst>
        <pc:docMk/>
      </pc:docMkLst>
      <pc:sldChg chg="modSp">
        <pc:chgData name="이 지형" userId="3d4594d6552e6340" providerId="LiveId" clId="{8CEB7DBE-8504-C24E-8240-5F5DEE9B6134}" dt="2019-10-11T15:13:27.638" v="7"/>
        <pc:sldMkLst>
          <pc:docMk/>
          <pc:sldMk cId="1112586755" sldId="833"/>
        </pc:sldMkLst>
        <pc:spChg chg="mod">
          <ac:chgData name="이 지형" userId="3d4594d6552e6340" providerId="LiveId" clId="{8CEB7DBE-8504-C24E-8240-5F5DEE9B6134}" dt="2019-10-11T15:13:27.638" v="7"/>
          <ac:spMkLst>
            <pc:docMk/>
            <pc:sldMk cId="1112586755" sldId="833"/>
            <ac:spMk id="5" creationId="{00000000-0000-0000-0000-000000000000}"/>
          </ac:spMkLst>
        </pc:spChg>
      </pc:sldChg>
    </pc:docChg>
  </pc:docChgLst>
  <pc:docChgLst>
    <pc:chgData name="이지형" userId="3d4594d6552e6340" providerId="LiveId" clId="{2B8EFEA7-4356-425C-B974-857D7EB1DFCB}"/>
  </pc:docChgLst>
  <pc:docChgLst>
    <pc:chgData name="이지형" userId="3d4594d6552e6340" providerId="LiveId" clId="{9BFBA670-9E32-464E-84B1-143FACD55DF1}"/>
  </pc:docChgLst>
  <pc:docChgLst>
    <pc:chgData name="이 지형" userId="3d4594d6552e6340" providerId="LiveId" clId="{A074B62B-B935-584C-89CC-107580AC2028}"/>
  </pc:docChgLst>
  <pc:docChgLst>
    <pc:chgData name="이지형" userId="3d4594d6552e6340" providerId="LiveId" clId="{E22CF922-6332-4C9A-B4BA-3802F0D9DA44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56719-854D-407B-8F7F-0429844EB714}" type="datetimeFigureOut">
              <a:rPr lang="ko-KR" altLang="en-US" smtClean="0"/>
              <a:pPr/>
              <a:t>2020. 4. 28.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63A6A-67BA-49BC-B5A0-C77E22C54E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863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63A6A-67BA-49BC-B5A0-C77E22C54EA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37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63A6A-67BA-49BC-B5A0-C77E22C54EA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6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2085206"/>
            <a:ext cx="6858000" cy="1343794"/>
          </a:xfrm>
        </p:spPr>
        <p:txBody>
          <a:bodyPr anchor="ctr" anchorCtr="0">
            <a:normAutofit/>
          </a:bodyPr>
          <a:lstStyle>
            <a:lvl1pPr algn="r">
              <a:defRPr sz="4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>
                <a:latin typeface="+mn-ea"/>
                <a:ea typeface="+mn-ea"/>
              </a:defRPr>
            </a:lvl1pPr>
          </a:lstStyle>
          <a:p>
            <a:fld id="{D536A895-D453-4066-910D-22C390EB82B6}" type="datetime1">
              <a:rPr lang="ko-KR" altLang="en-US" smtClean="0"/>
              <a:t>2020. 4. 28.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1847080"/>
            <a:ext cx="7315200" cy="172593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875" y="1847081"/>
            <a:ext cx="228600" cy="172593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4A51-E3C1-4D12-B08D-F879AC88AFFE}" type="datetime1">
              <a:rPr lang="ko-KR" altLang="en-US" smtClean="0"/>
              <a:t>2020. 4. 28.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latin typeface="+mn-ea"/>
                <a:ea typeface="+mn-ea"/>
                <a:cs typeface="Arial Unicode MS" panose="020B06040202020202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401520"/>
            <a:ext cx="1656184" cy="41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latin typeface="+mn-ea"/>
                <a:ea typeface="+mn-ea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160A4B1-9361-4390-8CD3-0C55D66F456C}" type="datetime1">
              <a:rPr lang="ko-KR" altLang="en-US" smtClean="0"/>
              <a:t>2020. 4. 28.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6AEA-EE08-41F8-B029-A596E84FA346}" type="datetime1">
              <a:rPr lang="ko-KR" altLang="en-US" smtClean="0"/>
              <a:t>2020. 4. 28.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10" name="내용 개체 틀 7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4042792" cy="493776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3" name="내용 개체 틀 7"/>
          <p:cNvSpPr>
            <a:spLocks noGrp="1"/>
          </p:cNvSpPr>
          <p:nvPr>
            <p:ph sz="quarter" idx="14"/>
          </p:nvPr>
        </p:nvSpPr>
        <p:spPr>
          <a:xfrm>
            <a:off x="4644008" y="1196752"/>
            <a:ext cx="4042792" cy="493776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>
            <a:lvl1pPr>
              <a:defRPr b="1">
                <a:latin typeface="+mn-ea"/>
                <a:ea typeface="+mn-ea"/>
                <a:cs typeface="Arial Unicode MS" panose="020B06040202020202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967-7B66-417B-87EE-C9C254FEF274}" type="datetime1">
              <a:rPr lang="ko-KR" altLang="en-US" smtClean="0"/>
              <a:t>2020. 4. 28.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248E-EB18-4B38-9668-58D48C1602F2}" type="datetime1">
              <a:rPr lang="ko-KR" altLang="en-US" smtClean="0"/>
              <a:t>2020. 4. 28.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E757-3C44-414A-841E-C50B9D3F0EE5}" type="datetime1">
              <a:rPr lang="ko-KR" altLang="en-US" smtClean="0"/>
              <a:t>2020. 4. 28.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1991-657F-424C-93F5-6734BE4C4BA8}" type="datetime1">
              <a:rPr lang="ko-KR" altLang="en-US" smtClean="0"/>
              <a:t>2020. 4. 28.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96AF-C0B0-45C0-A3A3-41B0070826B4}" type="datetime1">
              <a:rPr lang="ko-KR" altLang="en-US" smtClean="0"/>
              <a:t>2020. 4. 28.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FB36468-F42A-4EFD-BBD2-7BBCC36B4300}" type="datetime1">
              <a:rPr lang="ko-KR" altLang="en-US" smtClean="0"/>
              <a:t>2020. 4. 28.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7" r:id="rId6"/>
    <p:sldLayoutId id="2147483968" r:id="rId7"/>
    <p:sldLayoutId id="2147483969" r:id="rId8"/>
    <p:sldLayoutId id="2147483970" r:id="rId9"/>
    <p:sldLayoutId id="2147483971" r:id="rId10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0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12" Type="http://schemas.openxmlformats.org/officeDocument/2006/relationships/image" Target="../media/image1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0.png"/><Relationship Id="rId5" Type="http://schemas.openxmlformats.org/officeDocument/2006/relationships/image" Target="../media/image65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Attention Model</a:t>
            </a:r>
            <a:endParaRPr lang="ko-KR" altLang="en-US" sz="36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4139952" y="4979988"/>
            <a:ext cx="4139952" cy="969292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ko-KR" altLang="en-US" sz="2400"/>
              <a:t>성균관대학교 소프트웨어학과</a:t>
            </a:r>
            <a:endParaRPr lang="en-US" altLang="ko-KR" sz="2400" dirty="0"/>
          </a:p>
          <a:p>
            <a:pPr marL="0" indent="0" algn="r">
              <a:buNone/>
            </a:pPr>
            <a:r>
              <a:rPr lang="ko-KR" altLang="en-US" sz="2400" dirty="0"/>
              <a:t>이 지 형 </a:t>
            </a:r>
          </a:p>
        </p:txBody>
      </p:sp>
    </p:spTree>
    <p:extLst>
      <p:ext uri="{BB962C8B-B14F-4D97-AF65-F5344CB8AC3E}">
        <p14:creationId xmlns:p14="http://schemas.microsoft.com/office/powerpoint/2010/main" val="217718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Step 3: Aggregating Inputs</a:t>
            </a:r>
          </a:p>
          <a:p>
            <a:pPr lvl="1"/>
            <a:r>
              <a:rPr kumimoji="1" lang="en-US" altLang="ko-KR" dirty="0"/>
              <a:t>Each input is scaled by </a:t>
            </a:r>
            <a:r>
              <a:rPr kumimoji="1" lang="en-US" altLang="ko-KR" i="1" dirty="0" err="1"/>
              <a:t>s</a:t>
            </a:r>
            <a:r>
              <a:rPr kumimoji="1" lang="en-US" altLang="ko-KR" i="1" baseline="-25000" dirty="0" err="1"/>
              <a:t>i</a:t>
            </a:r>
            <a:r>
              <a:rPr kumimoji="1" lang="en-US" altLang="ko-KR" dirty="0"/>
              <a:t> and summed up into </a:t>
            </a:r>
            <a:r>
              <a:rPr kumimoji="1" lang="en-US" altLang="ko-KR" i="1" dirty="0"/>
              <a:t>z</a:t>
            </a:r>
          </a:p>
          <a:p>
            <a:pPr lvl="1"/>
            <a:r>
              <a:rPr kumimoji="1" lang="en-US" altLang="ko-KR" i="1" dirty="0"/>
              <a:t>z</a:t>
            </a:r>
            <a:r>
              <a:rPr kumimoji="1" lang="en-US" altLang="ko-KR" dirty="0"/>
              <a:t> is the input focused on the current context</a:t>
            </a:r>
          </a:p>
          <a:p>
            <a:pPr lvl="1"/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2249651" y="3117010"/>
            <a:ext cx="4626605" cy="263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8" name="직선 화살표 연결선 47"/>
          <p:cNvCxnSpPr/>
          <p:nvPr/>
        </p:nvCxnSpPr>
        <p:spPr>
          <a:xfrm flipH="1" flipV="1">
            <a:off x="3048397" y="5272803"/>
            <a:ext cx="6889" cy="617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089617" y="5608293"/>
            <a:ext cx="422822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809412" y="4703058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59" name="직선 화살표 연결선 58"/>
          <p:cNvCxnSpPr/>
          <p:nvPr/>
        </p:nvCxnSpPr>
        <p:spPr>
          <a:xfrm flipV="1">
            <a:off x="3425667" y="5296023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3972978" y="4712610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4589233" y="5305576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4211963" y="5282356"/>
            <a:ext cx="6012" cy="6084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699515" y="4704667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6315770" y="5297632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 flipV="1">
            <a:off x="5938499" y="5274412"/>
            <a:ext cx="5584" cy="6163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상자 55"/>
          <p:cNvSpPr txBox="1"/>
          <p:nvPr/>
        </p:nvSpPr>
        <p:spPr>
          <a:xfrm>
            <a:off x="1845146" y="542846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c</a:t>
            </a:r>
            <a:endParaRPr kumimoji="1" lang="ko-KR" altLang="en-US" sz="1400" dirty="0"/>
          </a:p>
        </p:txBody>
      </p:sp>
      <p:sp>
        <p:nvSpPr>
          <p:cNvPr id="71" name="직사각형 70"/>
          <p:cNvSpPr/>
          <p:nvPr/>
        </p:nvSpPr>
        <p:spPr>
          <a:xfrm>
            <a:off x="2809412" y="4214776"/>
            <a:ext cx="3763571" cy="28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Softmax</a:t>
            </a:r>
            <a:endParaRPr kumimoji="1" lang="ko-KR" altLang="en-US" sz="1100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235386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4404757" y="4497181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6124709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상자 65"/>
          <p:cNvSpPr txBox="1"/>
          <p:nvPr/>
        </p:nvSpPr>
        <p:spPr>
          <a:xfrm>
            <a:off x="3273352" y="4430254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m</a:t>
            </a:r>
            <a:r>
              <a:rPr kumimoji="1" lang="en-US" altLang="ko-KR" sz="1400" baseline="-25000"/>
              <a:t>1</a:t>
            </a:r>
            <a:endParaRPr kumimoji="1" lang="ko-KR" altLang="en-US" sz="1400" baseline="-25000" dirty="0"/>
          </a:p>
        </p:txBody>
      </p:sp>
      <p:sp>
        <p:nvSpPr>
          <p:cNvPr id="70" name="텍스트 상자 69"/>
          <p:cNvSpPr txBox="1"/>
          <p:nvPr/>
        </p:nvSpPr>
        <p:spPr>
          <a:xfrm>
            <a:off x="4409712" y="4447457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m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6" name="텍스트 상자 75"/>
          <p:cNvSpPr txBox="1"/>
          <p:nvPr/>
        </p:nvSpPr>
        <p:spPr>
          <a:xfrm>
            <a:off x="6119611" y="4451615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m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17" name="직사각형 16"/>
          <p:cNvSpPr/>
          <p:nvPr/>
        </p:nvSpPr>
        <p:spPr>
          <a:xfrm>
            <a:off x="1871336" y="2660761"/>
            <a:ext cx="5383233" cy="36113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2932822" y="585007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102978" y="585752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963550" y="5832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sz="1400"/>
              <a:t>…</a:t>
            </a:r>
            <a:endParaRPr kumimoji="1" lang="ko-KR" altLang="en-US" sz="1400" baseline="-25000" dirty="0"/>
          </a:p>
        </p:txBody>
      </p:sp>
      <p:sp>
        <p:nvSpPr>
          <p:cNvPr id="39" name="텍스트 상자 38"/>
          <p:cNvSpPr txBox="1"/>
          <p:nvPr/>
        </p:nvSpPr>
        <p:spPr>
          <a:xfrm>
            <a:off x="5822145" y="584362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x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55" name="텍스트 상자 54"/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input</a:t>
            </a:r>
            <a:endParaRPr kumimoji="1" lang="ko-KR" altLang="en-US" sz="1400" dirty="0"/>
          </a:p>
        </p:txBody>
      </p:sp>
      <p:sp>
        <p:nvSpPr>
          <p:cNvPr id="138" name="타원 137"/>
          <p:cNvSpPr/>
          <p:nvPr/>
        </p:nvSpPr>
        <p:spPr>
          <a:xfrm>
            <a:off x="4539615" y="3232584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+</a:t>
            </a:r>
            <a:endParaRPr kumimoji="1" lang="ko-KR" altLang="en-US" sz="1400" dirty="0"/>
          </a:p>
        </p:txBody>
      </p:sp>
      <p:cxnSp>
        <p:nvCxnSpPr>
          <p:cNvPr id="139" name="직선 화살표 연결선 138"/>
          <p:cNvCxnSpPr/>
          <p:nvPr/>
        </p:nvCxnSpPr>
        <p:spPr>
          <a:xfrm flipV="1">
            <a:off x="4660578" y="3463730"/>
            <a:ext cx="0" cy="14819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/>
          <p:nvPr/>
        </p:nvCxnSpPr>
        <p:spPr>
          <a:xfrm>
            <a:off x="3246146" y="3616843"/>
            <a:ext cx="2904228" cy="31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 flipV="1">
            <a:off x="3246146" y="3616843"/>
            <a:ext cx="0" cy="1064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flipH="1" flipV="1">
            <a:off x="4396399" y="3616843"/>
            <a:ext cx="580" cy="1071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/>
          <p:nvPr/>
        </p:nvCxnSpPr>
        <p:spPr>
          <a:xfrm flipV="1">
            <a:off x="6135453" y="3616843"/>
            <a:ext cx="796" cy="10644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4660578" y="2885865"/>
            <a:ext cx="0" cy="338174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상자 80"/>
          <p:cNvSpPr txBox="1"/>
          <p:nvPr/>
        </p:nvSpPr>
        <p:spPr>
          <a:xfrm>
            <a:off x="4544523" y="262552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z</a:t>
            </a:r>
            <a:endParaRPr kumimoji="1" lang="ko-KR" altLang="en-US" sz="1400" dirty="0"/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3232021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V="1">
            <a:off x="4401392" y="4007640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6121344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 상자 76"/>
          <p:cNvSpPr txBox="1"/>
          <p:nvPr/>
        </p:nvSpPr>
        <p:spPr>
          <a:xfrm>
            <a:off x="3272084" y="3915734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78" name="텍스트 상자 77"/>
          <p:cNvSpPr txBox="1"/>
          <p:nvPr/>
        </p:nvSpPr>
        <p:spPr>
          <a:xfrm>
            <a:off x="4408444" y="393293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9" name="텍스트 상자 78"/>
          <p:cNvSpPr txBox="1"/>
          <p:nvPr/>
        </p:nvSpPr>
        <p:spPr>
          <a:xfrm>
            <a:off x="6118343" y="393709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s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2710217" y="3860778"/>
            <a:ext cx="402528" cy="2024490"/>
            <a:chOff x="2710217" y="3860778"/>
            <a:chExt cx="402528" cy="2024490"/>
          </a:xfrm>
        </p:grpSpPr>
        <p:cxnSp>
          <p:nvCxnSpPr>
            <p:cNvPr id="82" name="직선 화살표 연결선 81"/>
            <p:cNvCxnSpPr/>
            <p:nvPr/>
          </p:nvCxnSpPr>
          <p:spPr>
            <a:xfrm flipH="1" flipV="1">
              <a:off x="2710217" y="3860778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 flipH="1">
              <a:off x="2714063" y="5487105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89" idx="2"/>
            </p:cNvCxnSpPr>
            <p:nvPr/>
          </p:nvCxnSpPr>
          <p:spPr>
            <a:xfrm flipH="1">
              <a:off x="2714063" y="3860778"/>
              <a:ext cx="398682" cy="83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 flipH="1" flipV="1">
              <a:off x="3048397" y="547943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872907" y="3860794"/>
            <a:ext cx="402528" cy="2024474"/>
            <a:chOff x="3872907" y="3860794"/>
            <a:chExt cx="402528" cy="2024474"/>
          </a:xfrm>
        </p:grpSpPr>
        <p:cxnSp>
          <p:nvCxnSpPr>
            <p:cNvPr id="129" name="직선 화살표 연결선 128"/>
            <p:cNvCxnSpPr/>
            <p:nvPr/>
          </p:nvCxnSpPr>
          <p:spPr>
            <a:xfrm flipH="1" flipV="1">
              <a:off x="3872907" y="3860794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H="1">
              <a:off x="3876753" y="5487121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/>
            <p:nvPr/>
          </p:nvCxnSpPr>
          <p:spPr>
            <a:xfrm flipH="1">
              <a:off x="3876753" y="3860794"/>
              <a:ext cx="398682" cy="83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/>
            <p:nvPr/>
          </p:nvCxnSpPr>
          <p:spPr>
            <a:xfrm flipH="1" flipV="1">
              <a:off x="4217079" y="547943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5599015" y="3857659"/>
            <a:ext cx="402528" cy="2035819"/>
            <a:chOff x="5599015" y="3857659"/>
            <a:chExt cx="402528" cy="2035819"/>
          </a:xfrm>
        </p:grpSpPr>
        <p:cxnSp>
          <p:nvCxnSpPr>
            <p:cNvPr id="134" name="직선 화살표 연결선 133"/>
            <p:cNvCxnSpPr/>
            <p:nvPr/>
          </p:nvCxnSpPr>
          <p:spPr>
            <a:xfrm flipH="1" flipV="1">
              <a:off x="5599015" y="3857659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 flipH="1">
              <a:off x="5602861" y="5483986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/>
            <p:nvPr/>
          </p:nvCxnSpPr>
          <p:spPr>
            <a:xfrm flipH="1">
              <a:off x="5602861" y="3857659"/>
              <a:ext cx="398682" cy="83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/>
            <p:nvPr/>
          </p:nvCxnSpPr>
          <p:spPr>
            <a:xfrm flipH="1" flipV="1">
              <a:off x="5935312" y="548764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/>
          <p:cNvSpPr/>
          <p:nvPr/>
        </p:nvSpPr>
        <p:spPr>
          <a:xfrm>
            <a:off x="3112746" y="3745205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32" name="타원 131"/>
          <p:cNvSpPr/>
          <p:nvPr/>
        </p:nvSpPr>
        <p:spPr>
          <a:xfrm>
            <a:off x="4275436" y="3745221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37" name="타원 136"/>
          <p:cNvSpPr/>
          <p:nvPr/>
        </p:nvSpPr>
        <p:spPr>
          <a:xfrm>
            <a:off x="6001544" y="3742086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002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Overview</a:t>
            </a:r>
            <a:endParaRPr kumimoji="1" lang="ko-KR" altLang="en-US" dirty="0"/>
          </a:p>
        </p:txBody>
      </p:sp>
      <p:sp>
        <p:nvSpPr>
          <p:cNvPr id="177" name="텍스트 상자 176"/>
          <p:cNvSpPr txBox="1"/>
          <p:nvPr/>
        </p:nvSpPr>
        <p:spPr>
          <a:xfrm>
            <a:off x="6428582" y="2076561"/>
            <a:ext cx="2240037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Weighted summation </a:t>
            </a:r>
          </a:p>
          <a:p>
            <a:r>
              <a:rPr kumimoji="1" lang="en-US" altLang="ko-KR" dirty="0"/>
              <a:t>of each input</a:t>
            </a:r>
            <a:br>
              <a:rPr kumimoji="1" lang="en-US" altLang="ko-KR" dirty="0"/>
            </a:br>
            <a:r>
              <a:rPr kumimoji="1" lang="en-US" altLang="ko-KR" dirty="0"/>
              <a:t>considering context</a:t>
            </a:r>
            <a:endParaRPr kumimoji="1" lang="ko-KR" altLang="en-US" dirty="0"/>
          </a:p>
        </p:txBody>
      </p:sp>
      <p:cxnSp>
        <p:nvCxnSpPr>
          <p:cNvPr id="179" name="직선 화살표 연결선 178"/>
          <p:cNvCxnSpPr>
            <a:cxnSpLocks/>
            <a:stCxn id="177" idx="1"/>
            <a:endCxn id="176" idx="3"/>
          </p:cNvCxnSpPr>
          <p:nvPr/>
        </p:nvCxnSpPr>
        <p:spPr>
          <a:xfrm flipH="1">
            <a:off x="5029228" y="2538226"/>
            <a:ext cx="1399354" cy="279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447F32-CFC2-4F44-9C4E-5F05E1A4A1F4}"/>
              </a:ext>
            </a:extLst>
          </p:cNvPr>
          <p:cNvGrpSpPr/>
          <p:nvPr/>
        </p:nvGrpSpPr>
        <p:grpSpPr>
          <a:xfrm>
            <a:off x="2086950" y="3118012"/>
            <a:ext cx="4786639" cy="3048294"/>
            <a:chOff x="3105986" y="4781880"/>
            <a:chExt cx="4786639" cy="304829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ECE6650-BA8F-4CB3-9A9C-D897A0128F8F}"/>
                </a:ext>
              </a:extLst>
            </p:cNvPr>
            <p:cNvSpPr/>
            <p:nvPr/>
          </p:nvSpPr>
          <p:spPr>
            <a:xfrm>
              <a:off x="3266020" y="4781880"/>
              <a:ext cx="4626605" cy="26394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4BED025-A636-4E9B-B668-C05336981254}"/>
                </a:ext>
              </a:extLst>
            </p:cNvPr>
            <p:cNvCxnSpPr/>
            <p:nvPr/>
          </p:nvCxnSpPr>
          <p:spPr>
            <a:xfrm flipH="1" flipV="1">
              <a:off x="4064766" y="6937673"/>
              <a:ext cx="6889" cy="6179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8C1039A-BF11-465D-B501-2EF72AC73266}"/>
                </a:ext>
              </a:extLst>
            </p:cNvPr>
            <p:cNvCxnSpPr/>
            <p:nvPr/>
          </p:nvCxnSpPr>
          <p:spPr>
            <a:xfrm>
              <a:off x="3105986" y="7273163"/>
              <a:ext cx="4228221" cy="0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4E66C5-67AF-4858-99CD-714E042C0159}"/>
                </a:ext>
              </a:extLst>
            </p:cNvPr>
            <p:cNvSpPr/>
            <p:nvPr/>
          </p:nvSpPr>
          <p:spPr>
            <a:xfrm>
              <a:off x="3825781" y="6367928"/>
              <a:ext cx="873468" cy="569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NN</a:t>
              </a:r>
            </a:p>
            <a:p>
              <a:pPr algn="ctr"/>
              <a:r>
                <a:rPr kumimoji="1" lang="en-US" altLang="ko-KR" sz="1100" dirty="0"/>
                <a:t>(Matching degree)</a:t>
              </a:r>
              <a:endParaRPr kumimoji="1" lang="ko-KR" altLang="en-US" sz="1100" dirty="0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7D2AEA8-B0E1-40E7-92A2-6F8AEF2D7A4F}"/>
                </a:ext>
              </a:extLst>
            </p:cNvPr>
            <p:cNvCxnSpPr/>
            <p:nvPr/>
          </p:nvCxnSpPr>
          <p:spPr>
            <a:xfrm flipV="1">
              <a:off x="4442036" y="6960893"/>
              <a:ext cx="0" cy="312270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231DF38-A58B-4D4E-A240-479945E7A7BA}"/>
                </a:ext>
              </a:extLst>
            </p:cNvPr>
            <p:cNvSpPr/>
            <p:nvPr/>
          </p:nvSpPr>
          <p:spPr>
            <a:xfrm>
              <a:off x="4989347" y="6377480"/>
              <a:ext cx="873468" cy="569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NN</a:t>
              </a:r>
            </a:p>
            <a:p>
              <a:pPr algn="ctr"/>
              <a:r>
                <a:rPr kumimoji="1" lang="en-US" altLang="ko-KR" sz="1100" dirty="0"/>
                <a:t>(Matching degree)</a:t>
              </a:r>
              <a:endParaRPr kumimoji="1" lang="ko-KR" altLang="en-US" sz="1100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ACE5AF1-02EC-4343-97F6-DA39D4C12621}"/>
                </a:ext>
              </a:extLst>
            </p:cNvPr>
            <p:cNvCxnSpPr/>
            <p:nvPr/>
          </p:nvCxnSpPr>
          <p:spPr>
            <a:xfrm flipV="1">
              <a:off x="5605602" y="6970446"/>
              <a:ext cx="0" cy="312270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A18F41A-7E7B-4084-80E3-5DB5B53F9DE8}"/>
                </a:ext>
              </a:extLst>
            </p:cNvPr>
            <p:cNvCxnSpPr/>
            <p:nvPr/>
          </p:nvCxnSpPr>
          <p:spPr>
            <a:xfrm flipH="1" flipV="1">
              <a:off x="5228332" y="6947226"/>
              <a:ext cx="6012" cy="60840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639A14E-A31A-4DAA-BE1D-F3A06C8CC6E4}"/>
                </a:ext>
              </a:extLst>
            </p:cNvPr>
            <p:cNvSpPr/>
            <p:nvPr/>
          </p:nvSpPr>
          <p:spPr>
            <a:xfrm>
              <a:off x="6715884" y="6369537"/>
              <a:ext cx="873468" cy="569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NN</a:t>
              </a:r>
            </a:p>
            <a:p>
              <a:pPr algn="ctr"/>
              <a:r>
                <a:rPr kumimoji="1" lang="en-US" altLang="ko-KR" sz="1100" dirty="0"/>
                <a:t>(Matching degree)</a:t>
              </a:r>
              <a:endParaRPr kumimoji="1" lang="ko-KR" altLang="en-US" sz="1100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7D8AEF48-EAE0-4794-99A6-266CEF82A479}"/>
                </a:ext>
              </a:extLst>
            </p:cNvPr>
            <p:cNvCxnSpPr/>
            <p:nvPr/>
          </p:nvCxnSpPr>
          <p:spPr>
            <a:xfrm flipV="1">
              <a:off x="7332139" y="6962502"/>
              <a:ext cx="0" cy="312270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9D69C0C8-8C47-4A90-98DF-50B23BB14105}"/>
                </a:ext>
              </a:extLst>
            </p:cNvPr>
            <p:cNvCxnSpPr/>
            <p:nvPr/>
          </p:nvCxnSpPr>
          <p:spPr>
            <a:xfrm flipH="1" flipV="1">
              <a:off x="6954868" y="6939282"/>
              <a:ext cx="5584" cy="61634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622F00A-84B5-443B-BFF8-9AE27A1E77F9}"/>
                </a:ext>
              </a:extLst>
            </p:cNvPr>
            <p:cNvSpPr/>
            <p:nvPr/>
          </p:nvSpPr>
          <p:spPr>
            <a:xfrm>
              <a:off x="3825781" y="5879646"/>
              <a:ext cx="3763571" cy="2816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/>
                <a:t>Softmax</a:t>
              </a:r>
              <a:endParaRPr kumimoji="1" lang="ko-KR" altLang="en-US" sz="1100" dirty="0"/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406C8F7-149F-4CD9-BD4F-092F2C1D1AF5}"/>
                </a:ext>
              </a:extLst>
            </p:cNvPr>
            <p:cNvCxnSpPr/>
            <p:nvPr/>
          </p:nvCxnSpPr>
          <p:spPr>
            <a:xfrm flipV="1">
              <a:off x="4251755" y="6153343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1FEDBC8-2C8F-4823-AB39-5F6787A0CF83}"/>
                </a:ext>
              </a:extLst>
            </p:cNvPr>
            <p:cNvCxnSpPr/>
            <p:nvPr/>
          </p:nvCxnSpPr>
          <p:spPr>
            <a:xfrm flipV="1">
              <a:off x="5421126" y="6162051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34F0EA80-0FC5-4AC0-8EAC-8A1AD8D47334}"/>
                </a:ext>
              </a:extLst>
            </p:cNvPr>
            <p:cNvCxnSpPr/>
            <p:nvPr/>
          </p:nvCxnSpPr>
          <p:spPr>
            <a:xfrm flipV="1">
              <a:off x="7141078" y="6153343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텍스트 상자 65">
              <a:extLst>
                <a:ext uri="{FF2B5EF4-FFF2-40B4-BE49-F238E27FC236}">
                  <a16:creationId xmlns:a16="http://schemas.microsoft.com/office/drawing/2014/main" id="{EA1FE406-7438-4248-BCBA-289712578E6C}"/>
                </a:ext>
              </a:extLst>
            </p:cNvPr>
            <p:cNvSpPr txBox="1"/>
            <p:nvPr/>
          </p:nvSpPr>
          <p:spPr>
            <a:xfrm>
              <a:off x="4289721" y="6095124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/>
                <a:t>m</a:t>
              </a:r>
              <a:r>
                <a:rPr kumimoji="1" lang="en-US" altLang="ko-KR" sz="1400" baseline="-25000"/>
                <a:t>1</a:t>
              </a:r>
              <a:endParaRPr kumimoji="1" lang="ko-KR" altLang="en-US" sz="1400" baseline="-25000" dirty="0"/>
            </a:p>
          </p:txBody>
        </p:sp>
        <p:sp>
          <p:nvSpPr>
            <p:cNvPr id="64" name="텍스트 상자 69">
              <a:extLst>
                <a:ext uri="{FF2B5EF4-FFF2-40B4-BE49-F238E27FC236}">
                  <a16:creationId xmlns:a16="http://schemas.microsoft.com/office/drawing/2014/main" id="{6B6365F4-3957-48B0-880C-E6FD95EBB63D}"/>
                </a:ext>
              </a:extLst>
            </p:cNvPr>
            <p:cNvSpPr txBox="1"/>
            <p:nvPr/>
          </p:nvSpPr>
          <p:spPr>
            <a:xfrm>
              <a:off x="5426081" y="6112327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m</a:t>
              </a:r>
              <a:r>
                <a:rPr kumimoji="1" lang="en-US" altLang="ko-KR" sz="1400" baseline="-25000" dirty="0"/>
                <a:t>2</a:t>
              </a:r>
              <a:endParaRPr kumimoji="1" lang="ko-KR" altLang="en-US" sz="1400" baseline="-25000" dirty="0"/>
            </a:p>
          </p:txBody>
        </p:sp>
        <p:sp>
          <p:nvSpPr>
            <p:cNvPr id="66" name="텍스트 상자 75">
              <a:extLst>
                <a:ext uri="{FF2B5EF4-FFF2-40B4-BE49-F238E27FC236}">
                  <a16:creationId xmlns:a16="http://schemas.microsoft.com/office/drawing/2014/main" id="{44A6FB32-C3C6-4A74-BB48-106E715E2295}"/>
                </a:ext>
              </a:extLst>
            </p:cNvPr>
            <p:cNvSpPr txBox="1"/>
            <p:nvPr/>
          </p:nvSpPr>
          <p:spPr>
            <a:xfrm>
              <a:off x="7135980" y="6116485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/>
                <a:t>m</a:t>
              </a:r>
              <a:r>
                <a:rPr kumimoji="1" lang="en-US" altLang="ko-KR" sz="1400" baseline="-25000" dirty="0" err="1"/>
                <a:t>n</a:t>
              </a:r>
              <a:endParaRPr kumimoji="1" lang="ko-KR" altLang="en-US" sz="1400" baseline="-25000" dirty="0"/>
            </a:p>
          </p:txBody>
        </p:sp>
        <p:sp>
          <p:nvSpPr>
            <p:cNvPr id="68" name="텍스트 상자 15">
              <a:extLst>
                <a:ext uri="{FF2B5EF4-FFF2-40B4-BE49-F238E27FC236}">
                  <a16:creationId xmlns:a16="http://schemas.microsoft.com/office/drawing/2014/main" id="{40267052-BB7B-493A-94D5-D5165B67F4CF}"/>
                </a:ext>
              </a:extLst>
            </p:cNvPr>
            <p:cNvSpPr txBox="1"/>
            <p:nvPr/>
          </p:nvSpPr>
          <p:spPr>
            <a:xfrm>
              <a:off x="3949191" y="7514941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x</a:t>
              </a:r>
              <a:r>
                <a:rPr kumimoji="1" lang="en-US" altLang="ko-KR" sz="1400" baseline="-25000" dirty="0"/>
                <a:t>1</a:t>
              </a:r>
              <a:endParaRPr kumimoji="1" lang="ko-KR" altLang="en-US" sz="1400" baseline="-25000" dirty="0"/>
            </a:p>
          </p:txBody>
        </p:sp>
        <p:sp>
          <p:nvSpPr>
            <p:cNvPr id="70" name="텍스트 상자 19">
              <a:extLst>
                <a:ext uri="{FF2B5EF4-FFF2-40B4-BE49-F238E27FC236}">
                  <a16:creationId xmlns:a16="http://schemas.microsoft.com/office/drawing/2014/main" id="{E975C2C2-F3D3-4F2C-8D6C-03DA05FC5509}"/>
                </a:ext>
              </a:extLst>
            </p:cNvPr>
            <p:cNvSpPr txBox="1"/>
            <p:nvPr/>
          </p:nvSpPr>
          <p:spPr>
            <a:xfrm>
              <a:off x="5119347" y="7522397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x</a:t>
              </a:r>
              <a:r>
                <a:rPr kumimoji="1" lang="en-US" altLang="ko-KR" sz="1400" baseline="-25000" dirty="0"/>
                <a:t>2</a:t>
              </a:r>
              <a:endParaRPr kumimoji="1" lang="ko-KR" altLang="en-US" sz="1400" baseline="-25000" dirty="0"/>
            </a:p>
          </p:txBody>
        </p:sp>
        <p:sp>
          <p:nvSpPr>
            <p:cNvPr id="71" name="텍스트 상자 26">
              <a:extLst>
                <a:ext uri="{FF2B5EF4-FFF2-40B4-BE49-F238E27FC236}">
                  <a16:creationId xmlns:a16="http://schemas.microsoft.com/office/drawing/2014/main" id="{9DAAC78D-4B7D-43B4-8013-C5E4D4F189BF}"/>
                </a:ext>
              </a:extLst>
            </p:cNvPr>
            <p:cNvSpPr txBox="1"/>
            <p:nvPr/>
          </p:nvSpPr>
          <p:spPr>
            <a:xfrm>
              <a:off x="5979919" y="749784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ko-KR" sz="1400"/>
                <a:t>…</a:t>
              </a:r>
              <a:endParaRPr kumimoji="1" lang="ko-KR" altLang="en-US" sz="1400" baseline="-25000" dirty="0"/>
            </a:p>
          </p:txBody>
        </p:sp>
        <p:sp>
          <p:nvSpPr>
            <p:cNvPr id="72" name="텍스트 상자 38">
              <a:extLst>
                <a:ext uri="{FF2B5EF4-FFF2-40B4-BE49-F238E27FC236}">
                  <a16:creationId xmlns:a16="http://schemas.microsoft.com/office/drawing/2014/main" id="{1571DE05-2981-403B-9277-97401F5E3E33}"/>
                </a:ext>
              </a:extLst>
            </p:cNvPr>
            <p:cNvSpPr txBox="1"/>
            <p:nvPr/>
          </p:nvSpPr>
          <p:spPr>
            <a:xfrm>
              <a:off x="6838514" y="750849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/>
                <a:t>x</a:t>
              </a:r>
              <a:r>
                <a:rPr kumimoji="1" lang="en-US" altLang="ko-KR" sz="1400" baseline="-25000" dirty="0" err="1"/>
                <a:t>n</a:t>
              </a:r>
              <a:endParaRPr kumimoji="1" lang="ko-KR" altLang="en-US" sz="1400" baseline="-25000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315F056-5C22-4BD2-9DC5-D919B1666672}"/>
                </a:ext>
              </a:extLst>
            </p:cNvPr>
            <p:cNvSpPr/>
            <p:nvPr/>
          </p:nvSpPr>
          <p:spPr>
            <a:xfrm>
              <a:off x="5555984" y="4897454"/>
              <a:ext cx="241925" cy="231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+</a:t>
              </a:r>
              <a:endParaRPr kumimoji="1" lang="ko-KR" altLang="en-US" sz="1400" dirty="0"/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BB1EFB4D-3F27-41B2-85E5-53F935B7B008}"/>
                </a:ext>
              </a:extLst>
            </p:cNvPr>
            <p:cNvCxnSpPr/>
            <p:nvPr/>
          </p:nvCxnSpPr>
          <p:spPr>
            <a:xfrm flipV="1">
              <a:off x="5676947" y="5128600"/>
              <a:ext cx="0" cy="148195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56C67CD-7CA9-40D1-8BC3-62EE776402AF}"/>
                </a:ext>
              </a:extLst>
            </p:cNvPr>
            <p:cNvCxnSpPr/>
            <p:nvPr/>
          </p:nvCxnSpPr>
          <p:spPr>
            <a:xfrm>
              <a:off x="4262515" y="5281713"/>
              <a:ext cx="2904228" cy="3125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3EF48019-D9A0-4F89-95E2-BF77809F9818}"/>
                </a:ext>
              </a:extLst>
            </p:cNvPr>
            <p:cNvCxnSpPr/>
            <p:nvPr/>
          </p:nvCxnSpPr>
          <p:spPr>
            <a:xfrm flipV="1">
              <a:off x="4262515" y="5281713"/>
              <a:ext cx="0" cy="10644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1AA22A05-D74E-41ED-BAB2-51769F16C7CF}"/>
                </a:ext>
              </a:extLst>
            </p:cNvPr>
            <p:cNvCxnSpPr/>
            <p:nvPr/>
          </p:nvCxnSpPr>
          <p:spPr>
            <a:xfrm flipH="1" flipV="1">
              <a:off x="5412768" y="5281713"/>
              <a:ext cx="580" cy="10714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3E9D9B2B-88B6-4B51-A365-6A0AE5C58B46}"/>
                </a:ext>
              </a:extLst>
            </p:cNvPr>
            <p:cNvCxnSpPr/>
            <p:nvPr/>
          </p:nvCxnSpPr>
          <p:spPr>
            <a:xfrm flipV="1">
              <a:off x="7151822" y="5281713"/>
              <a:ext cx="796" cy="106440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DDA2769C-82AC-4765-AF77-E834F0341FDB}"/>
                </a:ext>
              </a:extLst>
            </p:cNvPr>
            <p:cNvCxnSpPr/>
            <p:nvPr/>
          </p:nvCxnSpPr>
          <p:spPr>
            <a:xfrm flipV="1">
              <a:off x="4248390" y="5663802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2E08B6F0-9A52-404F-8BB7-2F3606FA65E4}"/>
                </a:ext>
              </a:extLst>
            </p:cNvPr>
            <p:cNvCxnSpPr/>
            <p:nvPr/>
          </p:nvCxnSpPr>
          <p:spPr>
            <a:xfrm flipV="1">
              <a:off x="5417761" y="5672510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4BE551DC-BE97-4851-A86C-A0974D4673C9}"/>
                </a:ext>
              </a:extLst>
            </p:cNvPr>
            <p:cNvCxnSpPr/>
            <p:nvPr/>
          </p:nvCxnSpPr>
          <p:spPr>
            <a:xfrm flipV="1">
              <a:off x="7137713" y="5663802"/>
              <a:ext cx="0" cy="209211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텍스트 상자 76">
              <a:extLst>
                <a:ext uri="{FF2B5EF4-FFF2-40B4-BE49-F238E27FC236}">
                  <a16:creationId xmlns:a16="http://schemas.microsoft.com/office/drawing/2014/main" id="{68E615CB-1103-494E-8C66-58E159C13B39}"/>
                </a:ext>
              </a:extLst>
            </p:cNvPr>
            <p:cNvSpPr txBox="1"/>
            <p:nvPr/>
          </p:nvSpPr>
          <p:spPr>
            <a:xfrm>
              <a:off x="4288453" y="5580604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s</a:t>
              </a:r>
              <a:r>
                <a:rPr kumimoji="1" lang="en-US" altLang="ko-KR" sz="1400" baseline="-25000" dirty="0"/>
                <a:t>1</a:t>
              </a:r>
              <a:endParaRPr kumimoji="1" lang="ko-KR" altLang="en-US" sz="1400" baseline="-25000" dirty="0"/>
            </a:p>
          </p:txBody>
        </p:sp>
        <p:sp>
          <p:nvSpPr>
            <p:cNvPr id="86" name="텍스트 상자 77">
              <a:extLst>
                <a:ext uri="{FF2B5EF4-FFF2-40B4-BE49-F238E27FC236}">
                  <a16:creationId xmlns:a16="http://schemas.microsoft.com/office/drawing/2014/main" id="{286A4536-0759-461C-9646-FE4EC2A0426A}"/>
                </a:ext>
              </a:extLst>
            </p:cNvPr>
            <p:cNvSpPr txBox="1"/>
            <p:nvPr/>
          </p:nvSpPr>
          <p:spPr>
            <a:xfrm>
              <a:off x="5424813" y="5597805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s</a:t>
              </a:r>
              <a:r>
                <a:rPr kumimoji="1" lang="en-US" altLang="ko-KR" sz="1400" baseline="-25000" dirty="0"/>
                <a:t>2</a:t>
              </a:r>
              <a:endParaRPr kumimoji="1" lang="ko-KR" altLang="en-US" sz="1400" baseline="-25000" dirty="0"/>
            </a:p>
          </p:txBody>
        </p:sp>
        <p:sp>
          <p:nvSpPr>
            <p:cNvPr id="87" name="텍스트 상자 78">
              <a:extLst>
                <a:ext uri="{FF2B5EF4-FFF2-40B4-BE49-F238E27FC236}">
                  <a16:creationId xmlns:a16="http://schemas.microsoft.com/office/drawing/2014/main" id="{935904F1-0459-480A-8D91-81DFA679169D}"/>
                </a:ext>
              </a:extLst>
            </p:cNvPr>
            <p:cNvSpPr txBox="1"/>
            <p:nvPr/>
          </p:nvSpPr>
          <p:spPr>
            <a:xfrm>
              <a:off x="7134712" y="5601965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/>
                <a:t>s</a:t>
              </a:r>
              <a:r>
                <a:rPr kumimoji="1" lang="en-US" altLang="ko-KR" sz="1400" baseline="-25000" dirty="0" err="1"/>
                <a:t>n</a:t>
              </a:r>
              <a:endParaRPr kumimoji="1" lang="ko-KR" altLang="en-US" sz="1400" baseline="-25000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F5EDBAD-5049-4D30-BB77-62C724E96D2B}"/>
                </a:ext>
              </a:extLst>
            </p:cNvPr>
            <p:cNvGrpSpPr/>
            <p:nvPr/>
          </p:nvGrpSpPr>
          <p:grpSpPr>
            <a:xfrm>
              <a:off x="3726586" y="5525648"/>
              <a:ext cx="402529" cy="2024490"/>
              <a:chOff x="2710217" y="3860778"/>
              <a:chExt cx="402529" cy="2024490"/>
            </a:xfrm>
          </p:grpSpPr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5DF82C1F-F05E-4443-8969-EC73F599F685}"/>
                  </a:ext>
                </a:extLst>
              </p:cNvPr>
              <p:cNvCxnSpPr/>
              <p:nvPr/>
            </p:nvCxnSpPr>
            <p:spPr>
              <a:xfrm flipH="1" flipV="1">
                <a:off x="2710217" y="3860778"/>
                <a:ext cx="5414" cy="163251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AE1851E7-9A5D-4440-82DE-18D7CD1333EB}"/>
                  </a:ext>
                </a:extLst>
              </p:cNvPr>
              <p:cNvCxnSpPr/>
              <p:nvPr/>
            </p:nvCxnSpPr>
            <p:spPr>
              <a:xfrm flipH="1">
                <a:off x="2714063" y="5487105"/>
                <a:ext cx="341222" cy="618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73B4F521-5349-4854-94C4-27370B028CA9}"/>
                  </a:ext>
                </a:extLst>
              </p:cNvPr>
              <p:cNvCxnSpPr>
                <a:cxnSpLocks/>
                <a:stCxn id="103" idx="2"/>
              </p:cNvCxnSpPr>
              <p:nvPr/>
            </p:nvCxnSpPr>
            <p:spPr>
              <a:xfrm flipH="1">
                <a:off x="2710217" y="3860778"/>
                <a:ext cx="402529" cy="419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1871CD8A-F71C-4A0C-A1FA-2EAE21A7BFE4}"/>
                  </a:ext>
                </a:extLst>
              </p:cNvPr>
              <p:cNvCxnSpPr/>
              <p:nvPr/>
            </p:nvCxnSpPr>
            <p:spPr>
              <a:xfrm flipH="1" flipV="1">
                <a:off x="3048397" y="5479432"/>
                <a:ext cx="2528" cy="40583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88638C99-5FA1-430D-B4F7-E23D19B35508}"/>
                </a:ext>
              </a:extLst>
            </p:cNvPr>
            <p:cNvGrpSpPr/>
            <p:nvPr/>
          </p:nvGrpSpPr>
          <p:grpSpPr>
            <a:xfrm>
              <a:off x="4889276" y="5525664"/>
              <a:ext cx="402528" cy="2024474"/>
              <a:chOff x="3872907" y="3860794"/>
              <a:chExt cx="402528" cy="2024474"/>
            </a:xfrm>
          </p:grpSpPr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617C7C58-712E-4ED0-B78C-AC6725F709EE}"/>
                  </a:ext>
                </a:extLst>
              </p:cNvPr>
              <p:cNvCxnSpPr/>
              <p:nvPr/>
            </p:nvCxnSpPr>
            <p:spPr>
              <a:xfrm flipH="1" flipV="1">
                <a:off x="3872907" y="3860794"/>
                <a:ext cx="5414" cy="163251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3AD23EDD-6F90-4776-A9DF-11BBD24EEB0A}"/>
                  </a:ext>
                </a:extLst>
              </p:cNvPr>
              <p:cNvCxnSpPr/>
              <p:nvPr/>
            </p:nvCxnSpPr>
            <p:spPr>
              <a:xfrm flipH="1">
                <a:off x="3876753" y="5487121"/>
                <a:ext cx="341222" cy="618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2406A332-BAFC-4413-84F7-D7783CFEC0B9}"/>
                  </a:ext>
                </a:extLst>
              </p:cNvPr>
              <p:cNvCxnSpPr/>
              <p:nvPr/>
            </p:nvCxnSpPr>
            <p:spPr>
              <a:xfrm flipH="1">
                <a:off x="3876753" y="3860794"/>
                <a:ext cx="398682" cy="836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BF815EE3-0C52-469A-A336-0A5AB4810EA7}"/>
                  </a:ext>
                </a:extLst>
              </p:cNvPr>
              <p:cNvCxnSpPr/>
              <p:nvPr/>
            </p:nvCxnSpPr>
            <p:spPr>
              <a:xfrm flipH="1" flipV="1">
                <a:off x="4217079" y="5479432"/>
                <a:ext cx="2528" cy="40583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1E8177E-E466-4F21-864E-3DD05DCAC919}"/>
                </a:ext>
              </a:extLst>
            </p:cNvPr>
            <p:cNvGrpSpPr/>
            <p:nvPr/>
          </p:nvGrpSpPr>
          <p:grpSpPr>
            <a:xfrm>
              <a:off x="6615384" y="5522529"/>
              <a:ext cx="402528" cy="2035819"/>
              <a:chOff x="5599015" y="3857659"/>
              <a:chExt cx="402528" cy="2035819"/>
            </a:xfrm>
          </p:grpSpPr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E2BF1F9B-546C-4D1E-B9CB-D1CCFCD2A178}"/>
                  </a:ext>
                </a:extLst>
              </p:cNvPr>
              <p:cNvCxnSpPr/>
              <p:nvPr/>
            </p:nvCxnSpPr>
            <p:spPr>
              <a:xfrm flipH="1" flipV="1">
                <a:off x="5599015" y="3857659"/>
                <a:ext cx="5414" cy="163251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5CAE1EB-7BE0-462F-B1D1-69F9D6550F15}"/>
                  </a:ext>
                </a:extLst>
              </p:cNvPr>
              <p:cNvCxnSpPr/>
              <p:nvPr/>
            </p:nvCxnSpPr>
            <p:spPr>
              <a:xfrm flipH="1">
                <a:off x="5602861" y="5483986"/>
                <a:ext cx="341222" cy="618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B28D5FF4-FF0F-4BFC-A0CF-E3793D1A0CF4}"/>
                  </a:ext>
                </a:extLst>
              </p:cNvPr>
              <p:cNvCxnSpPr/>
              <p:nvPr/>
            </p:nvCxnSpPr>
            <p:spPr>
              <a:xfrm flipH="1">
                <a:off x="5602861" y="3857659"/>
                <a:ext cx="398682" cy="836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62D7D373-0015-4F8D-83C0-B00716936A51}"/>
                  </a:ext>
                </a:extLst>
              </p:cNvPr>
              <p:cNvCxnSpPr/>
              <p:nvPr/>
            </p:nvCxnSpPr>
            <p:spPr>
              <a:xfrm flipH="1" flipV="1">
                <a:off x="5935312" y="5487642"/>
                <a:ext cx="2528" cy="40583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D2E67CAC-6805-44AA-B221-3C000D0A74AB}"/>
                </a:ext>
              </a:extLst>
            </p:cNvPr>
            <p:cNvSpPr/>
            <p:nvPr/>
          </p:nvSpPr>
          <p:spPr>
            <a:xfrm>
              <a:off x="4129115" y="5410075"/>
              <a:ext cx="241925" cy="231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X</a:t>
              </a:r>
              <a:endParaRPr kumimoji="1" lang="ko-KR" altLang="en-US" sz="14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6760F04B-EA47-464B-9CA8-7C07988D988C}"/>
                </a:ext>
              </a:extLst>
            </p:cNvPr>
            <p:cNvSpPr/>
            <p:nvPr/>
          </p:nvSpPr>
          <p:spPr>
            <a:xfrm>
              <a:off x="5291805" y="5410091"/>
              <a:ext cx="241925" cy="231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X</a:t>
              </a:r>
              <a:endParaRPr kumimoji="1" lang="ko-KR" altLang="en-US" sz="14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A6C509F-2FA0-489F-B89F-916FC634F8D9}"/>
                </a:ext>
              </a:extLst>
            </p:cNvPr>
            <p:cNvSpPr/>
            <p:nvPr/>
          </p:nvSpPr>
          <p:spPr>
            <a:xfrm>
              <a:off x="7017913" y="5406956"/>
              <a:ext cx="241925" cy="231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X</a:t>
              </a:r>
              <a:endParaRPr kumimoji="1" lang="ko-KR" altLang="en-US" sz="1400" dirty="0"/>
            </a:p>
          </p:txBody>
        </p:sp>
      </p:grpSp>
      <p:sp>
        <p:nvSpPr>
          <p:cNvPr id="176" name="텍스트 상자 175"/>
          <p:cNvSpPr txBox="1"/>
          <p:nvPr/>
        </p:nvSpPr>
        <p:spPr>
          <a:xfrm>
            <a:off x="4743572" y="2633387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z</a:t>
            </a:r>
            <a:endParaRPr kumimoji="1" lang="ko-KR" altLang="en-US" dirty="0"/>
          </a:p>
        </p:txBody>
      </p:sp>
      <p:cxnSp>
        <p:nvCxnSpPr>
          <p:cNvPr id="163" name="직선 화살표 연결선 162"/>
          <p:cNvCxnSpPr>
            <a:cxnSpLocks/>
            <a:stCxn id="74" idx="0"/>
            <a:endCxn id="40" idx="2"/>
          </p:cNvCxnSpPr>
          <p:nvPr/>
        </p:nvCxnSpPr>
        <p:spPr>
          <a:xfrm flipH="1" flipV="1">
            <a:off x="4651303" y="2716726"/>
            <a:ext cx="6608" cy="51686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텍스트 상자 54">
            <a:extLst>
              <a:ext uri="{FF2B5EF4-FFF2-40B4-BE49-F238E27FC236}">
                <a16:creationId xmlns:a16="http://schemas.microsoft.com/office/drawing/2014/main" id="{0807B93E-89E1-4C70-8642-70E4757C8C9D}"/>
              </a:ext>
            </a:extLst>
          </p:cNvPr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input</a:t>
            </a:r>
            <a:endParaRPr kumimoji="1"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DC5C1E-B62C-43BB-AB0F-DF87A1CA71D4}"/>
              </a:ext>
            </a:extLst>
          </p:cNvPr>
          <p:cNvGrpSpPr/>
          <p:nvPr/>
        </p:nvGrpSpPr>
        <p:grpSpPr>
          <a:xfrm>
            <a:off x="543215" y="1348188"/>
            <a:ext cx="5190966" cy="4257217"/>
            <a:chOff x="508046" y="1348188"/>
            <a:chExt cx="5190966" cy="4257217"/>
          </a:xfrm>
        </p:grpSpPr>
        <p:sp>
          <p:nvSpPr>
            <p:cNvPr id="32" name="직사각형 31"/>
            <p:cNvSpPr/>
            <p:nvPr/>
          </p:nvSpPr>
          <p:spPr>
            <a:xfrm>
              <a:off x="1084110" y="2205605"/>
              <a:ext cx="720080" cy="5040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텍스트 상자 35"/>
            <p:cNvSpPr txBox="1"/>
            <p:nvPr/>
          </p:nvSpPr>
          <p:spPr>
            <a:xfrm>
              <a:off x="1260574" y="2284690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</a:t>
              </a:r>
              <a:r>
                <a:rPr kumimoji="1" lang="en-US" altLang="ko-KR" baseline="-25000" dirty="0"/>
                <a:t>t-1</a:t>
              </a:r>
              <a:endParaRPr kumimoji="1" lang="ko-KR" altLang="en-US" baseline="-250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256094" y="2212670"/>
              <a:ext cx="720080" cy="5040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4" name="그룹 173"/>
            <p:cNvGrpSpPr/>
            <p:nvPr/>
          </p:nvGrpSpPr>
          <p:grpSpPr>
            <a:xfrm>
              <a:off x="4397352" y="1348188"/>
              <a:ext cx="432048" cy="432048"/>
              <a:chOff x="4782508" y="2223300"/>
              <a:chExt cx="432048" cy="432048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782508" y="2223300"/>
                <a:ext cx="432048" cy="43204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2" name="텍스트 상자 41"/>
              <p:cNvSpPr txBox="1"/>
              <p:nvPr/>
            </p:nvSpPr>
            <p:spPr>
              <a:xfrm>
                <a:off x="4826887" y="2256241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 err="1">
                    <a:solidFill>
                      <a:schemeClr val="bg1"/>
                    </a:solidFill>
                  </a:rPr>
                  <a:t>o</a:t>
                </a:r>
                <a:r>
                  <a:rPr kumimoji="1" lang="en-US" altLang="ko-KR" baseline="-25000" dirty="0" err="1">
                    <a:solidFill>
                      <a:schemeClr val="bg1"/>
                    </a:solidFill>
                  </a:rPr>
                  <a:t>t</a:t>
                </a:r>
                <a:endParaRPr kumimoji="1" lang="ko-KR" altLang="en-US" baseline="-25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4" name="직선 화살표 연결선 43"/>
            <p:cNvCxnSpPr>
              <a:cxnSpLocks/>
            </p:cNvCxnSpPr>
            <p:nvPr/>
          </p:nvCxnSpPr>
          <p:spPr>
            <a:xfrm flipH="1" flipV="1">
              <a:off x="4613376" y="1780236"/>
              <a:ext cx="2758" cy="44415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cxnSpLocks/>
            </p:cNvCxnSpPr>
            <p:nvPr/>
          </p:nvCxnSpPr>
          <p:spPr>
            <a:xfrm>
              <a:off x="1804190" y="2469356"/>
              <a:ext cx="2451904" cy="70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텍스트 상자 45"/>
            <p:cNvSpPr txBox="1"/>
            <p:nvPr/>
          </p:nvSpPr>
          <p:spPr>
            <a:xfrm>
              <a:off x="4432558" y="229175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</a:t>
              </a:r>
              <a:r>
                <a:rPr kumimoji="1" lang="en-US" altLang="ko-KR" baseline="-25000" dirty="0" err="1"/>
                <a:t>t</a:t>
              </a:r>
              <a:endParaRPr kumimoji="1" lang="ko-KR" altLang="en-US" baseline="-25000" dirty="0"/>
            </a:p>
          </p:txBody>
        </p:sp>
        <p:sp>
          <p:nvSpPr>
            <p:cNvPr id="56" name="텍스트 상자 55"/>
            <p:cNvSpPr txBox="1"/>
            <p:nvPr/>
          </p:nvSpPr>
          <p:spPr>
            <a:xfrm>
              <a:off x="1072091" y="3962003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context</a:t>
              </a:r>
              <a:endParaRPr kumimoji="1" lang="ko-KR" altLang="en-US" dirty="0"/>
            </a:p>
          </p:txBody>
        </p:sp>
        <p:cxnSp>
          <p:nvCxnSpPr>
            <p:cNvPr id="160" name="직선 화살표 연결선 159"/>
            <p:cNvCxnSpPr>
              <a:cxnSpLocks/>
            </p:cNvCxnSpPr>
            <p:nvPr/>
          </p:nvCxnSpPr>
          <p:spPr>
            <a:xfrm flipH="1">
              <a:off x="1907704" y="2476421"/>
              <a:ext cx="9091" cy="3128984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/>
            <p:nvPr/>
          </p:nvCxnSpPr>
          <p:spPr>
            <a:xfrm>
              <a:off x="4976174" y="2469356"/>
              <a:ext cx="722838" cy="70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cxnSpLocks/>
            </p:cNvCxnSpPr>
            <p:nvPr/>
          </p:nvCxnSpPr>
          <p:spPr>
            <a:xfrm flipV="1">
              <a:off x="508046" y="2469356"/>
              <a:ext cx="576064" cy="70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cxnSpLocks/>
            </p:cNvCxnSpPr>
            <p:nvPr/>
          </p:nvCxnSpPr>
          <p:spPr>
            <a:xfrm>
              <a:off x="1916795" y="5600629"/>
              <a:ext cx="350949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60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Variation</a:t>
            </a:r>
          </a:p>
          <a:p>
            <a:pPr lvl="1"/>
            <a:r>
              <a:rPr kumimoji="1" lang="en-US" altLang="ko-KR" dirty="0"/>
              <a:t>Matching NN can be replaced with the inner products of inputs and context</a:t>
            </a:r>
            <a:endParaRPr kumimoji="1"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CE6650-BA8F-4CB3-9A9C-D897A0128F8F}"/>
              </a:ext>
            </a:extLst>
          </p:cNvPr>
          <p:cNvSpPr/>
          <p:nvPr/>
        </p:nvSpPr>
        <p:spPr>
          <a:xfrm>
            <a:off x="2246984" y="3118012"/>
            <a:ext cx="4626605" cy="263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4BED025-A636-4E9B-B668-C05336981254}"/>
              </a:ext>
            </a:extLst>
          </p:cNvPr>
          <p:cNvCxnSpPr/>
          <p:nvPr/>
        </p:nvCxnSpPr>
        <p:spPr>
          <a:xfrm flipH="1" flipV="1">
            <a:off x="3045730" y="5273805"/>
            <a:ext cx="6889" cy="617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8C1039A-BF11-465D-B501-2EF72AC73266}"/>
              </a:ext>
            </a:extLst>
          </p:cNvPr>
          <p:cNvCxnSpPr/>
          <p:nvPr/>
        </p:nvCxnSpPr>
        <p:spPr>
          <a:xfrm>
            <a:off x="2086950" y="5609295"/>
            <a:ext cx="422822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4E66C5-67AF-4858-99CD-714E042C0159}"/>
              </a:ext>
            </a:extLst>
          </p:cNvPr>
          <p:cNvSpPr/>
          <p:nvPr/>
        </p:nvSpPr>
        <p:spPr>
          <a:xfrm>
            <a:off x="2806745" y="4704060"/>
            <a:ext cx="873468" cy="5697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&lt;,&gt;</a:t>
            </a:r>
            <a:br>
              <a:rPr kumimoji="1" lang="en-US" altLang="ko-KR" sz="1100" dirty="0"/>
            </a:br>
            <a:r>
              <a:rPr kumimoji="1" lang="en-US" altLang="ko-KR" sz="1100" dirty="0"/>
              <a:t>(inner product)</a:t>
            </a:r>
            <a:endParaRPr kumimoji="1"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7D2AEA8-B0E1-40E7-92A2-6F8AEF2D7A4F}"/>
              </a:ext>
            </a:extLst>
          </p:cNvPr>
          <p:cNvCxnSpPr/>
          <p:nvPr/>
        </p:nvCxnSpPr>
        <p:spPr>
          <a:xfrm flipV="1">
            <a:off x="3423000" y="5297025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31DF38-A58B-4D4E-A240-479945E7A7BA}"/>
              </a:ext>
            </a:extLst>
          </p:cNvPr>
          <p:cNvSpPr/>
          <p:nvPr/>
        </p:nvSpPr>
        <p:spPr>
          <a:xfrm>
            <a:off x="3970311" y="4713612"/>
            <a:ext cx="873468" cy="5697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&lt;,&gt;</a:t>
            </a:r>
            <a:br>
              <a:rPr kumimoji="1" lang="en-US" altLang="ko-KR" sz="1100" dirty="0"/>
            </a:br>
            <a:r>
              <a:rPr kumimoji="1" lang="en-US" altLang="ko-KR" sz="1100" dirty="0"/>
              <a:t>(inner product)</a:t>
            </a:r>
            <a:endParaRPr kumimoji="1" lang="ko-KR" altLang="en-US" sz="11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ACE5AF1-02EC-4343-97F6-DA39D4C12621}"/>
              </a:ext>
            </a:extLst>
          </p:cNvPr>
          <p:cNvCxnSpPr/>
          <p:nvPr/>
        </p:nvCxnSpPr>
        <p:spPr>
          <a:xfrm flipV="1">
            <a:off x="4586566" y="5306578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A18F41A-7E7B-4084-80E3-5DB5B53F9DE8}"/>
              </a:ext>
            </a:extLst>
          </p:cNvPr>
          <p:cNvCxnSpPr/>
          <p:nvPr/>
        </p:nvCxnSpPr>
        <p:spPr>
          <a:xfrm flipH="1" flipV="1">
            <a:off x="4209296" y="5283358"/>
            <a:ext cx="6012" cy="6084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639A14E-A31A-4DAA-BE1D-F3A06C8CC6E4}"/>
              </a:ext>
            </a:extLst>
          </p:cNvPr>
          <p:cNvSpPr/>
          <p:nvPr/>
        </p:nvSpPr>
        <p:spPr>
          <a:xfrm>
            <a:off x="5696848" y="4705669"/>
            <a:ext cx="873468" cy="5697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&lt;,&gt;</a:t>
            </a:r>
            <a:br>
              <a:rPr kumimoji="1" lang="en-US" altLang="ko-KR" sz="1100" dirty="0"/>
            </a:br>
            <a:r>
              <a:rPr kumimoji="1" lang="en-US" altLang="ko-KR" sz="1100" dirty="0"/>
              <a:t>(inner product)</a:t>
            </a:r>
            <a:endParaRPr kumimoji="1" lang="ko-KR" altLang="en-US" sz="11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8AEF48-EAE0-4794-99A6-266CEF82A479}"/>
              </a:ext>
            </a:extLst>
          </p:cNvPr>
          <p:cNvCxnSpPr/>
          <p:nvPr/>
        </p:nvCxnSpPr>
        <p:spPr>
          <a:xfrm flipV="1">
            <a:off x="6313103" y="5298634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D69C0C8-8C47-4A90-98DF-50B23BB14105}"/>
              </a:ext>
            </a:extLst>
          </p:cNvPr>
          <p:cNvCxnSpPr/>
          <p:nvPr/>
        </p:nvCxnSpPr>
        <p:spPr>
          <a:xfrm flipH="1" flipV="1">
            <a:off x="5935832" y="5275414"/>
            <a:ext cx="5584" cy="6163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22F00A-84B5-443B-BFF8-9AE27A1E77F9}"/>
              </a:ext>
            </a:extLst>
          </p:cNvPr>
          <p:cNvSpPr/>
          <p:nvPr/>
        </p:nvSpPr>
        <p:spPr>
          <a:xfrm>
            <a:off x="2806745" y="4215778"/>
            <a:ext cx="3763571" cy="28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Softmax</a:t>
            </a:r>
            <a:endParaRPr kumimoji="1" lang="ko-KR" altLang="en-US" sz="11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406C8F7-149F-4CD9-BD4F-092F2C1D1AF5}"/>
              </a:ext>
            </a:extLst>
          </p:cNvPr>
          <p:cNvCxnSpPr/>
          <p:nvPr/>
        </p:nvCxnSpPr>
        <p:spPr>
          <a:xfrm flipV="1">
            <a:off x="3232719" y="4489475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1FEDBC8-2C8F-4823-AB39-5F6787A0CF83}"/>
              </a:ext>
            </a:extLst>
          </p:cNvPr>
          <p:cNvCxnSpPr/>
          <p:nvPr/>
        </p:nvCxnSpPr>
        <p:spPr>
          <a:xfrm flipV="1">
            <a:off x="4402090" y="449818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4F0EA80-0FC5-4AC0-8EAC-8A1AD8D47334}"/>
              </a:ext>
            </a:extLst>
          </p:cNvPr>
          <p:cNvCxnSpPr/>
          <p:nvPr/>
        </p:nvCxnSpPr>
        <p:spPr>
          <a:xfrm flipV="1">
            <a:off x="6122042" y="4489475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상자 65">
            <a:extLst>
              <a:ext uri="{FF2B5EF4-FFF2-40B4-BE49-F238E27FC236}">
                <a16:creationId xmlns:a16="http://schemas.microsoft.com/office/drawing/2014/main" id="{EA1FE406-7438-4248-BCBA-289712578E6C}"/>
              </a:ext>
            </a:extLst>
          </p:cNvPr>
          <p:cNvSpPr txBox="1"/>
          <p:nvPr/>
        </p:nvSpPr>
        <p:spPr>
          <a:xfrm>
            <a:off x="3270685" y="4431256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m</a:t>
            </a:r>
            <a:r>
              <a:rPr kumimoji="1" lang="en-US" altLang="ko-KR" sz="1400" baseline="-25000"/>
              <a:t>1</a:t>
            </a:r>
            <a:endParaRPr kumimoji="1" lang="ko-KR" altLang="en-US" sz="1400" baseline="-25000" dirty="0"/>
          </a:p>
        </p:txBody>
      </p:sp>
      <p:sp>
        <p:nvSpPr>
          <p:cNvPr id="64" name="텍스트 상자 69">
            <a:extLst>
              <a:ext uri="{FF2B5EF4-FFF2-40B4-BE49-F238E27FC236}">
                <a16:creationId xmlns:a16="http://schemas.microsoft.com/office/drawing/2014/main" id="{6B6365F4-3957-48B0-880C-E6FD95EBB63D}"/>
              </a:ext>
            </a:extLst>
          </p:cNvPr>
          <p:cNvSpPr txBox="1"/>
          <p:nvPr/>
        </p:nvSpPr>
        <p:spPr>
          <a:xfrm>
            <a:off x="4407045" y="4448459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m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66" name="텍스트 상자 75">
            <a:extLst>
              <a:ext uri="{FF2B5EF4-FFF2-40B4-BE49-F238E27FC236}">
                <a16:creationId xmlns:a16="http://schemas.microsoft.com/office/drawing/2014/main" id="{44A6FB32-C3C6-4A74-BB48-106E715E2295}"/>
              </a:ext>
            </a:extLst>
          </p:cNvPr>
          <p:cNvSpPr txBox="1"/>
          <p:nvPr/>
        </p:nvSpPr>
        <p:spPr>
          <a:xfrm>
            <a:off x="6116944" y="4452617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m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68" name="텍스트 상자 15">
            <a:extLst>
              <a:ext uri="{FF2B5EF4-FFF2-40B4-BE49-F238E27FC236}">
                <a16:creationId xmlns:a16="http://schemas.microsoft.com/office/drawing/2014/main" id="{40267052-BB7B-493A-94D5-D5165B67F4CF}"/>
              </a:ext>
            </a:extLst>
          </p:cNvPr>
          <p:cNvSpPr txBox="1"/>
          <p:nvPr/>
        </p:nvSpPr>
        <p:spPr>
          <a:xfrm>
            <a:off x="2930155" y="585107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70" name="텍스트 상자 19">
            <a:extLst>
              <a:ext uri="{FF2B5EF4-FFF2-40B4-BE49-F238E27FC236}">
                <a16:creationId xmlns:a16="http://schemas.microsoft.com/office/drawing/2014/main" id="{E975C2C2-F3D3-4F2C-8D6C-03DA05FC5509}"/>
              </a:ext>
            </a:extLst>
          </p:cNvPr>
          <p:cNvSpPr txBox="1"/>
          <p:nvPr/>
        </p:nvSpPr>
        <p:spPr>
          <a:xfrm>
            <a:off x="4100311" y="5858529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1" name="텍스트 상자 26">
            <a:extLst>
              <a:ext uri="{FF2B5EF4-FFF2-40B4-BE49-F238E27FC236}">
                <a16:creationId xmlns:a16="http://schemas.microsoft.com/office/drawing/2014/main" id="{9DAAC78D-4B7D-43B4-8013-C5E4D4F189BF}"/>
              </a:ext>
            </a:extLst>
          </p:cNvPr>
          <p:cNvSpPr txBox="1"/>
          <p:nvPr/>
        </p:nvSpPr>
        <p:spPr>
          <a:xfrm>
            <a:off x="4960883" y="58339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sz="1400"/>
              <a:t>…</a:t>
            </a:r>
            <a:endParaRPr kumimoji="1" lang="ko-KR" altLang="en-US" sz="1400" baseline="-25000" dirty="0"/>
          </a:p>
        </p:txBody>
      </p:sp>
      <p:sp>
        <p:nvSpPr>
          <p:cNvPr id="72" name="텍스트 상자 38">
            <a:extLst>
              <a:ext uri="{FF2B5EF4-FFF2-40B4-BE49-F238E27FC236}">
                <a16:creationId xmlns:a16="http://schemas.microsoft.com/office/drawing/2014/main" id="{1571DE05-2981-403B-9277-97401F5E3E33}"/>
              </a:ext>
            </a:extLst>
          </p:cNvPr>
          <p:cNvSpPr txBox="1"/>
          <p:nvPr/>
        </p:nvSpPr>
        <p:spPr>
          <a:xfrm>
            <a:off x="5819478" y="584462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x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315F056-5C22-4BD2-9DC5-D919B1666672}"/>
              </a:ext>
            </a:extLst>
          </p:cNvPr>
          <p:cNvSpPr/>
          <p:nvPr/>
        </p:nvSpPr>
        <p:spPr>
          <a:xfrm>
            <a:off x="4536948" y="3233586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+</a:t>
            </a:r>
            <a:endParaRPr kumimoji="1" lang="ko-KR" altLang="en-US" sz="140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B1EFB4D-3F27-41B2-85E5-53F935B7B008}"/>
              </a:ext>
            </a:extLst>
          </p:cNvPr>
          <p:cNvCxnSpPr/>
          <p:nvPr/>
        </p:nvCxnSpPr>
        <p:spPr>
          <a:xfrm flipV="1">
            <a:off x="4657911" y="3464732"/>
            <a:ext cx="0" cy="14819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56C67CD-7CA9-40D1-8BC3-62EE776402AF}"/>
              </a:ext>
            </a:extLst>
          </p:cNvPr>
          <p:cNvCxnSpPr/>
          <p:nvPr/>
        </p:nvCxnSpPr>
        <p:spPr>
          <a:xfrm>
            <a:off x="3243479" y="3617845"/>
            <a:ext cx="2904228" cy="31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F48019-D9A0-4F89-95E2-BF77809F9818}"/>
              </a:ext>
            </a:extLst>
          </p:cNvPr>
          <p:cNvCxnSpPr/>
          <p:nvPr/>
        </p:nvCxnSpPr>
        <p:spPr>
          <a:xfrm flipV="1">
            <a:off x="3243479" y="3617845"/>
            <a:ext cx="0" cy="1064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AA22A05-D74E-41ED-BAB2-51769F16C7CF}"/>
              </a:ext>
            </a:extLst>
          </p:cNvPr>
          <p:cNvCxnSpPr/>
          <p:nvPr/>
        </p:nvCxnSpPr>
        <p:spPr>
          <a:xfrm flipH="1" flipV="1">
            <a:off x="4393732" y="3617845"/>
            <a:ext cx="580" cy="1071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E9D9B2B-88B6-4B51-A365-6A0AE5C58B46}"/>
              </a:ext>
            </a:extLst>
          </p:cNvPr>
          <p:cNvCxnSpPr/>
          <p:nvPr/>
        </p:nvCxnSpPr>
        <p:spPr>
          <a:xfrm flipV="1">
            <a:off x="6132786" y="3617845"/>
            <a:ext cx="796" cy="10644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DDA2769C-82AC-4765-AF77-E834F0341FDB}"/>
              </a:ext>
            </a:extLst>
          </p:cNvPr>
          <p:cNvCxnSpPr/>
          <p:nvPr/>
        </p:nvCxnSpPr>
        <p:spPr>
          <a:xfrm flipV="1">
            <a:off x="3229354" y="3999934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E08B6F0-9A52-404F-8BB7-2F3606FA65E4}"/>
              </a:ext>
            </a:extLst>
          </p:cNvPr>
          <p:cNvCxnSpPr/>
          <p:nvPr/>
        </p:nvCxnSpPr>
        <p:spPr>
          <a:xfrm flipV="1">
            <a:off x="4398725" y="400864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BE551DC-BE97-4851-A86C-A0974D4673C9}"/>
              </a:ext>
            </a:extLst>
          </p:cNvPr>
          <p:cNvCxnSpPr/>
          <p:nvPr/>
        </p:nvCxnSpPr>
        <p:spPr>
          <a:xfrm flipV="1">
            <a:off x="6118677" y="3999934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텍스트 상자 76">
            <a:extLst>
              <a:ext uri="{FF2B5EF4-FFF2-40B4-BE49-F238E27FC236}">
                <a16:creationId xmlns:a16="http://schemas.microsoft.com/office/drawing/2014/main" id="{68E615CB-1103-494E-8C66-58E159C13B39}"/>
              </a:ext>
            </a:extLst>
          </p:cNvPr>
          <p:cNvSpPr txBox="1"/>
          <p:nvPr/>
        </p:nvSpPr>
        <p:spPr>
          <a:xfrm>
            <a:off x="3269417" y="3916736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86" name="텍스트 상자 77">
            <a:extLst>
              <a:ext uri="{FF2B5EF4-FFF2-40B4-BE49-F238E27FC236}">
                <a16:creationId xmlns:a16="http://schemas.microsoft.com/office/drawing/2014/main" id="{286A4536-0759-461C-9646-FE4EC2A0426A}"/>
              </a:ext>
            </a:extLst>
          </p:cNvPr>
          <p:cNvSpPr txBox="1"/>
          <p:nvPr/>
        </p:nvSpPr>
        <p:spPr>
          <a:xfrm>
            <a:off x="4405777" y="3933937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87" name="텍스트 상자 78">
            <a:extLst>
              <a:ext uri="{FF2B5EF4-FFF2-40B4-BE49-F238E27FC236}">
                <a16:creationId xmlns:a16="http://schemas.microsoft.com/office/drawing/2014/main" id="{935904F1-0459-480A-8D91-81DFA679169D}"/>
              </a:ext>
            </a:extLst>
          </p:cNvPr>
          <p:cNvSpPr txBox="1"/>
          <p:nvPr/>
        </p:nvSpPr>
        <p:spPr>
          <a:xfrm>
            <a:off x="6115676" y="3938097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s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F5EDBAD-5049-4D30-BB77-62C724E96D2B}"/>
              </a:ext>
            </a:extLst>
          </p:cNvPr>
          <p:cNvGrpSpPr/>
          <p:nvPr/>
        </p:nvGrpSpPr>
        <p:grpSpPr>
          <a:xfrm>
            <a:off x="2707550" y="3861780"/>
            <a:ext cx="402529" cy="2024490"/>
            <a:chOff x="2710217" y="3860778"/>
            <a:chExt cx="402529" cy="2024490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5DF82C1F-F05E-4443-8969-EC73F599F685}"/>
                </a:ext>
              </a:extLst>
            </p:cNvPr>
            <p:cNvCxnSpPr/>
            <p:nvPr/>
          </p:nvCxnSpPr>
          <p:spPr>
            <a:xfrm flipH="1" flipV="1">
              <a:off x="2710217" y="3860778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AE1851E7-9A5D-4440-82DE-18D7CD1333EB}"/>
                </a:ext>
              </a:extLst>
            </p:cNvPr>
            <p:cNvCxnSpPr/>
            <p:nvPr/>
          </p:nvCxnSpPr>
          <p:spPr>
            <a:xfrm flipH="1">
              <a:off x="2714063" y="5487105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73B4F521-5349-4854-94C4-27370B028CA9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 flipH="1">
              <a:off x="2710217" y="3860778"/>
              <a:ext cx="402529" cy="4196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1871CD8A-F71C-4A0C-A1FA-2EAE21A7BFE4}"/>
                </a:ext>
              </a:extLst>
            </p:cNvPr>
            <p:cNvCxnSpPr/>
            <p:nvPr/>
          </p:nvCxnSpPr>
          <p:spPr>
            <a:xfrm flipH="1" flipV="1">
              <a:off x="3048397" y="547943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8638C99-5FA1-430D-B4F7-E23D19B35508}"/>
              </a:ext>
            </a:extLst>
          </p:cNvPr>
          <p:cNvGrpSpPr/>
          <p:nvPr/>
        </p:nvGrpSpPr>
        <p:grpSpPr>
          <a:xfrm>
            <a:off x="3870240" y="3861796"/>
            <a:ext cx="402528" cy="2024474"/>
            <a:chOff x="3872907" y="3860794"/>
            <a:chExt cx="402528" cy="2024474"/>
          </a:xfrm>
        </p:grpSpPr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617C7C58-712E-4ED0-B78C-AC6725F709EE}"/>
                </a:ext>
              </a:extLst>
            </p:cNvPr>
            <p:cNvCxnSpPr/>
            <p:nvPr/>
          </p:nvCxnSpPr>
          <p:spPr>
            <a:xfrm flipH="1" flipV="1">
              <a:off x="3872907" y="3860794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3AD23EDD-6F90-4776-A9DF-11BBD24EEB0A}"/>
                </a:ext>
              </a:extLst>
            </p:cNvPr>
            <p:cNvCxnSpPr/>
            <p:nvPr/>
          </p:nvCxnSpPr>
          <p:spPr>
            <a:xfrm flipH="1">
              <a:off x="3876753" y="5487121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2406A332-BAFC-4413-84F7-D7783CFEC0B9}"/>
                </a:ext>
              </a:extLst>
            </p:cNvPr>
            <p:cNvCxnSpPr/>
            <p:nvPr/>
          </p:nvCxnSpPr>
          <p:spPr>
            <a:xfrm flipH="1">
              <a:off x="3876753" y="3860794"/>
              <a:ext cx="398682" cy="83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BF815EE3-0C52-469A-A336-0A5AB4810EA7}"/>
                </a:ext>
              </a:extLst>
            </p:cNvPr>
            <p:cNvCxnSpPr/>
            <p:nvPr/>
          </p:nvCxnSpPr>
          <p:spPr>
            <a:xfrm flipH="1" flipV="1">
              <a:off x="4217079" y="547943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1E8177E-E466-4F21-864E-3DD05DCAC919}"/>
              </a:ext>
            </a:extLst>
          </p:cNvPr>
          <p:cNvGrpSpPr/>
          <p:nvPr/>
        </p:nvGrpSpPr>
        <p:grpSpPr>
          <a:xfrm>
            <a:off x="5596348" y="3858661"/>
            <a:ext cx="402528" cy="2035819"/>
            <a:chOff x="5599015" y="3857659"/>
            <a:chExt cx="402528" cy="2035819"/>
          </a:xfrm>
        </p:grpSpPr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E2BF1F9B-546C-4D1E-B9CB-D1CCFCD2A178}"/>
                </a:ext>
              </a:extLst>
            </p:cNvPr>
            <p:cNvCxnSpPr/>
            <p:nvPr/>
          </p:nvCxnSpPr>
          <p:spPr>
            <a:xfrm flipH="1" flipV="1">
              <a:off x="5599015" y="3857659"/>
              <a:ext cx="5414" cy="16325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35CAE1EB-7BE0-462F-B1D1-69F9D6550F15}"/>
                </a:ext>
              </a:extLst>
            </p:cNvPr>
            <p:cNvCxnSpPr/>
            <p:nvPr/>
          </p:nvCxnSpPr>
          <p:spPr>
            <a:xfrm flipH="1">
              <a:off x="5602861" y="5483986"/>
              <a:ext cx="341222" cy="6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B28D5FF4-FF0F-4BFC-A0CF-E3793D1A0CF4}"/>
                </a:ext>
              </a:extLst>
            </p:cNvPr>
            <p:cNvCxnSpPr/>
            <p:nvPr/>
          </p:nvCxnSpPr>
          <p:spPr>
            <a:xfrm flipH="1">
              <a:off x="5602861" y="3857659"/>
              <a:ext cx="398682" cy="83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62D7D373-0015-4F8D-83C0-B00716936A51}"/>
                </a:ext>
              </a:extLst>
            </p:cNvPr>
            <p:cNvCxnSpPr/>
            <p:nvPr/>
          </p:nvCxnSpPr>
          <p:spPr>
            <a:xfrm flipH="1" flipV="1">
              <a:off x="5935312" y="5487642"/>
              <a:ext cx="2528" cy="4058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타원 102">
            <a:extLst>
              <a:ext uri="{FF2B5EF4-FFF2-40B4-BE49-F238E27FC236}">
                <a16:creationId xmlns:a16="http://schemas.microsoft.com/office/drawing/2014/main" id="{D2E67CAC-6805-44AA-B221-3C000D0A74AB}"/>
              </a:ext>
            </a:extLst>
          </p:cNvPr>
          <p:cNvSpPr/>
          <p:nvPr/>
        </p:nvSpPr>
        <p:spPr>
          <a:xfrm>
            <a:off x="3110079" y="3746207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760F04B-EA47-464B-9CA8-7C07988D988C}"/>
              </a:ext>
            </a:extLst>
          </p:cNvPr>
          <p:cNvSpPr/>
          <p:nvPr/>
        </p:nvSpPr>
        <p:spPr>
          <a:xfrm>
            <a:off x="4272769" y="3746223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6C509F-2FA0-489F-B89F-916FC634F8D9}"/>
              </a:ext>
            </a:extLst>
          </p:cNvPr>
          <p:cNvSpPr/>
          <p:nvPr/>
        </p:nvSpPr>
        <p:spPr>
          <a:xfrm>
            <a:off x="5998877" y="3743088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cxnSp>
        <p:nvCxnSpPr>
          <p:cNvPr id="163" name="직선 화살표 연결선 162"/>
          <p:cNvCxnSpPr>
            <a:cxnSpLocks/>
            <a:stCxn id="74" idx="0"/>
          </p:cNvCxnSpPr>
          <p:nvPr/>
        </p:nvCxnSpPr>
        <p:spPr>
          <a:xfrm flipH="1" flipV="1">
            <a:off x="4651303" y="2716726"/>
            <a:ext cx="6608" cy="51686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텍스트 상자 54">
            <a:extLst>
              <a:ext uri="{FF2B5EF4-FFF2-40B4-BE49-F238E27FC236}">
                <a16:creationId xmlns:a16="http://schemas.microsoft.com/office/drawing/2014/main" id="{0807B93E-89E1-4C70-8642-70E4757C8C9D}"/>
              </a:ext>
            </a:extLst>
          </p:cNvPr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input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928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99FA6-7191-4C7D-BBD9-21CAECF0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00BFA0-B0A5-4F3A-ADFF-6CE4BAC8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9EB6819C-07F5-4C00-9E54-DEFB86F63E18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1AC7A-A948-4C93-9A44-2B6A57F4D7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altLang="ko-KR" dirty="0"/>
              <a:t>Bidirectional LSTM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E76D084-11F8-4281-B1B4-D04A4D5B24B1}"/>
              </a:ext>
            </a:extLst>
          </p:cNvPr>
          <p:cNvSpPr/>
          <p:nvPr/>
        </p:nvSpPr>
        <p:spPr>
          <a:xfrm>
            <a:off x="2108691" y="2852936"/>
            <a:ext cx="432048" cy="43204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A144CB1-B30E-4435-A44A-1692893916BF}"/>
              </a:ext>
            </a:extLst>
          </p:cNvPr>
          <p:cNvSpPr/>
          <p:nvPr/>
        </p:nvSpPr>
        <p:spPr>
          <a:xfrm>
            <a:off x="3260819" y="2866138"/>
            <a:ext cx="432048" cy="43204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BD5718A-3F0C-4D54-AC08-5F14AB48A057}"/>
              </a:ext>
            </a:extLst>
          </p:cNvPr>
          <p:cNvSpPr/>
          <p:nvPr/>
        </p:nvSpPr>
        <p:spPr>
          <a:xfrm>
            <a:off x="4415705" y="2881956"/>
            <a:ext cx="432048" cy="43204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B6CF9FA-40C7-434A-9ED2-3ED170DB1C1E}"/>
              </a:ext>
            </a:extLst>
          </p:cNvPr>
          <p:cNvSpPr/>
          <p:nvPr/>
        </p:nvSpPr>
        <p:spPr>
          <a:xfrm>
            <a:off x="5567833" y="2895158"/>
            <a:ext cx="432048" cy="43204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52D4B09-30C6-4C4C-B6B6-1DA9A4A53DF5}"/>
              </a:ext>
            </a:extLst>
          </p:cNvPr>
          <p:cNvSpPr/>
          <p:nvPr/>
        </p:nvSpPr>
        <p:spPr>
          <a:xfrm>
            <a:off x="6717203" y="2902223"/>
            <a:ext cx="432048" cy="43204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1860928-B825-4E61-8D99-C5E752280E30}"/>
              </a:ext>
            </a:extLst>
          </p:cNvPr>
          <p:cNvSpPr/>
          <p:nvPr/>
        </p:nvSpPr>
        <p:spPr>
          <a:xfrm>
            <a:off x="2051720" y="5827985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0497A2D-6C8F-4335-8B90-582236A6DE56}"/>
              </a:ext>
            </a:extLst>
          </p:cNvPr>
          <p:cNvSpPr/>
          <p:nvPr/>
        </p:nvSpPr>
        <p:spPr>
          <a:xfrm>
            <a:off x="3203848" y="5841187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6D59589-E2C3-45EF-8C74-D72539C8FBB7}"/>
              </a:ext>
            </a:extLst>
          </p:cNvPr>
          <p:cNvSpPr/>
          <p:nvPr/>
        </p:nvSpPr>
        <p:spPr>
          <a:xfrm>
            <a:off x="4358734" y="5857005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3B08064-76C7-46BB-9358-8ADD8F4BB1A9}"/>
              </a:ext>
            </a:extLst>
          </p:cNvPr>
          <p:cNvSpPr/>
          <p:nvPr/>
        </p:nvSpPr>
        <p:spPr>
          <a:xfrm>
            <a:off x="5510862" y="5870207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1279A33-71F4-405B-AD38-35828A5AF0CC}"/>
              </a:ext>
            </a:extLst>
          </p:cNvPr>
          <p:cNvSpPr/>
          <p:nvPr/>
        </p:nvSpPr>
        <p:spPr>
          <a:xfrm>
            <a:off x="6660232" y="587727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E6EF395-FECF-462D-9202-E7933143DFB8}"/>
              </a:ext>
            </a:extLst>
          </p:cNvPr>
          <p:cNvCxnSpPr>
            <a:cxnSpLocks/>
            <a:stCxn id="87" idx="0"/>
            <a:endCxn id="8" idx="4"/>
          </p:cNvCxnSpPr>
          <p:nvPr/>
        </p:nvCxnSpPr>
        <p:spPr>
          <a:xfrm flipH="1" flipV="1">
            <a:off x="2324715" y="3284984"/>
            <a:ext cx="1023149" cy="6431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7C4DE20-09A6-4F3A-A128-59CA432F40EA}"/>
              </a:ext>
            </a:extLst>
          </p:cNvPr>
          <p:cNvCxnSpPr>
            <a:cxnSpLocks/>
            <a:stCxn id="90" idx="0"/>
            <a:endCxn id="15" idx="4"/>
          </p:cNvCxnSpPr>
          <p:nvPr/>
        </p:nvCxnSpPr>
        <p:spPr>
          <a:xfrm flipH="1" flipV="1">
            <a:off x="3476843" y="3298186"/>
            <a:ext cx="1023149" cy="6431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D183831-4524-4456-8421-DB748012B6A1}"/>
              </a:ext>
            </a:extLst>
          </p:cNvPr>
          <p:cNvCxnSpPr>
            <a:stCxn id="87" idx="3"/>
            <a:endCxn id="90" idx="1"/>
          </p:cNvCxnSpPr>
          <p:nvPr/>
        </p:nvCxnSpPr>
        <p:spPr>
          <a:xfrm>
            <a:off x="3707904" y="4180180"/>
            <a:ext cx="432048" cy="13202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EFB0531-331C-44AA-8E79-F315DB41DFD3}"/>
              </a:ext>
            </a:extLst>
          </p:cNvPr>
          <p:cNvSpPr/>
          <p:nvPr/>
        </p:nvSpPr>
        <p:spPr>
          <a:xfrm>
            <a:off x="2987824" y="3928152"/>
            <a:ext cx="720080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7D5C831-262C-4E26-9521-2DFF669657A8}"/>
              </a:ext>
            </a:extLst>
          </p:cNvPr>
          <p:cNvSpPr/>
          <p:nvPr/>
        </p:nvSpPr>
        <p:spPr>
          <a:xfrm>
            <a:off x="4139952" y="3941354"/>
            <a:ext cx="720080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8055F3F-9219-4429-BBFA-819EA74CD57D}"/>
              </a:ext>
            </a:extLst>
          </p:cNvPr>
          <p:cNvCxnSpPr>
            <a:cxnSpLocks/>
            <a:stCxn id="96" idx="0"/>
            <a:endCxn id="25" idx="4"/>
          </p:cNvCxnSpPr>
          <p:nvPr/>
        </p:nvCxnSpPr>
        <p:spPr>
          <a:xfrm flipH="1" flipV="1">
            <a:off x="4631729" y="3314004"/>
            <a:ext cx="1023149" cy="6431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8FC3D696-7771-437F-A950-3CEA66254BC5}"/>
              </a:ext>
            </a:extLst>
          </p:cNvPr>
          <p:cNvCxnSpPr>
            <a:cxnSpLocks/>
            <a:stCxn id="99" idx="0"/>
            <a:endCxn id="32" idx="4"/>
          </p:cNvCxnSpPr>
          <p:nvPr/>
        </p:nvCxnSpPr>
        <p:spPr>
          <a:xfrm flipH="1" flipV="1">
            <a:off x="5783857" y="3327206"/>
            <a:ext cx="1023149" cy="6431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F64F7D4-B2E0-4CBD-A9D6-93D636AD7310}"/>
              </a:ext>
            </a:extLst>
          </p:cNvPr>
          <p:cNvCxnSpPr>
            <a:cxnSpLocks/>
            <a:stCxn id="96" idx="3"/>
            <a:endCxn id="99" idx="1"/>
          </p:cNvCxnSpPr>
          <p:nvPr/>
        </p:nvCxnSpPr>
        <p:spPr>
          <a:xfrm>
            <a:off x="6014918" y="4209200"/>
            <a:ext cx="432048" cy="13202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B00195F-6A63-493C-9DB4-F986FDE7EFC6}"/>
              </a:ext>
            </a:extLst>
          </p:cNvPr>
          <p:cNvSpPr/>
          <p:nvPr/>
        </p:nvSpPr>
        <p:spPr>
          <a:xfrm>
            <a:off x="5294838" y="3957172"/>
            <a:ext cx="720080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0803BF8-1E3A-435C-B5D8-50E5E5F110A9}"/>
              </a:ext>
            </a:extLst>
          </p:cNvPr>
          <p:cNvSpPr/>
          <p:nvPr/>
        </p:nvSpPr>
        <p:spPr>
          <a:xfrm>
            <a:off x="6446966" y="3970374"/>
            <a:ext cx="720080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8C0A595-6A5A-4704-9095-44DDA26A73BF}"/>
              </a:ext>
            </a:extLst>
          </p:cNvPr>
          <p:cNvCxnSpPr>
            <a:stCxn id="90" idx="3"/>
            <a:endCxn id="96" idx="1"/>
          </p:cNvCxnSpPr>
          <p:nvPr/>
        </p:nvCxnSpPr>
        <p:spPr>
          <a:xfrm>
            <a:off x="4860032" y="4193382"/>
            <a:ext cx="434806" cy="1581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C31B583E-F4D8-41FD-8D6C-67EF464F5C08}"/>
              </a:ext>
            </a:extLst>
          </p:cNvPr>
          <p:cNvCxnSpPr>
            <a:cxnSpLocks/>
            <a:stCxn id="105" idx="0"/>
            <a:endCxn id="43" idx="4"/>
          </p:cNvCxnSpPr>
          <p:nvPr/>
        </p:nvCxnSpPr>
        <p:spPr>
          <a:xfrm flipH="1" flipV="1">
            <a:off x="6933227" y="3334271"/>
            <a:ext cx="1023149" cy="6431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587CD535-E06F-4A4B-8C1B-74B3403D2EBA}"/>
              </a:ext>
            </a:extLst>
          </p:cNvPr>
          <p:cNvCxnSpPr>
            <a:cxnSpLocks/>
            <a:stCxn id="99" idx="3"/>
            <a:endCxn id="105" idx="1"/>
          </p:cNvCxnSpPr>
          <p:nvPr/>
        </p:nvCxnSpPr>
        <p:spPr>
          <a:xfrm>
            <a:off x="7167046" y="4222402"/>
            <a:ext cx="429290" cy="7065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08DFB83-9BC9-4946-9DFF-2A9F58332950}"/>
              </a:ext>
            </a:extLst>
          </p:cNvPr>
          <p:cNvSpPr/>
          <p:nvPr/>
        </p:nvSpPr>
        <p:spPr>
          <a:xfrm>
            <a:off x="7596336" y="3977439"/>
            <a:ext cx="720080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8408683-26B0-4A2E-82DD-59FA13CBA7C2}"/>
              </a:ext>
            </a:extLst>
          </p:cNvPr>
          <p:cNvCxnSpPr>
            <a:cxnSpLocks/>
            <a:stCxn id="40" idx="0"/>
            <a:endCxn id="105" idx="2"/>
          </p:cNvCxnSpPr>
          <p:nvPr/>
        </p:nvCxnSpPr>
        <p:spPr>
          <a:xfrm flipV="1">
            <a:off x="6876256" y="4481495"/>
            <a:ext cx="1080120" cy="1395777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FC9EF5C-ADA7-4DCB-B876-97DC57D4561A}"/>
              </a:ext>
            </a:extLst>
          </p:cNvPr>
          <p:cNvCxnSpPr>
            <a:cxnSpLocks/>
            <a:stCxn id="29" idx="0"/>
            <a:endCxn id="99" idx="2"/>
          </p:cNvCxnSpPr>
          <p:nvPr/>
        </p:nvCxnSpPr>
        <p:spPr>
          <a:xfrm flipV="1">
            <a:off x="5726886" y="4474430"/>
            <a:ext cx="1080120" cy="1395777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DE1F2EA-72E5-474E-86C4-885633363843}"/>
              </a:ext>
            </a:extLst>
          </p:cNvPr>
          <p:cNvCxnSpPr>
            <a:cxnSpLocks/>
            <a:stCxn id="22" idx="0"/>
            <a:endCxn id="96" idx="2"/>
          </p:cNvCxnSpPr>
          <p:nvPr/>
        </p:nvCxnSpPr>
        <p:spPr>
          <a:xfrm flipV="1">
            <a:off x="4574758" y="4461228"/>
            <a:ext cx="1080120" cy="1395777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D2F67E5-4AD9-437E-BDC9-0387A5F7074D}"/>
              </a:ext>
            </a:extLst>
          </p:cNvPr>
          <p:cNvCxnSpPr>
            <a:cxnSpLocks/>
            <a:stCxn id="12" idx="0"/>
            <a:endCxn id="90" idx="2"/>
          </p:cNvCxnSpPr>
          <p:nvPr/>
        </p:nvCxnSpPr>
        <p:spPr>
          <a:xfrm flipV="1">
            <a:off x="3419872" y="4445410"/>
            <a:ext cx="1080120" cy="1395777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23AAB77-E2A5-4C8A-9325-56887D630233}"/>
              </a:ext>
            </a:extLst>
          </p:cNvPr>
          <p:cNvCxnSpPr>
            <a:cxnSpLocks/>
            <a:stCxn id="5" idx="0"/>
            <a:endCxn id="87" idx="2"/>
          </p:cNvCxnSpPr>
          <p:nvPr/>
        </p:nvCxnSpPr>
        <p:spPr>
          <a:xfrm flipV="1">
            <a:off x="2267744" y="4432208"/>
            <a:ext cx="1080120" cy="1395777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텍스트 상자 43">
            <a:extLst>
              <a:ext uri="{FF2B5EF4-FFF2-40B4-BE49-F238E27FC236}">
                <a16:creationId xmlns:a16="http://schemas.microsoft.com/office/drawing/2014/main" id="{FAA8FC4C-B664-429E-AF79-54AAB8D5AF3A}"/>
              </a:ext>
            </a:extLst>
          </p:cNvPr>
          <p:cNvSpPr txBox="1"/>
          <p:nvPr/>
        </p:nvSpPr>
        <p:spPr>
          <a:xfrm>
            <a:off x="2096099" y="583787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x</a:t>
            </a:r>
            <a:r>
              <a:rPr kumimoji="1" lang="en-US" altLang="ko-KR" baseline="-25000" dirty="0">
                <a:solidFill>
                  <a:schemeClr val="bg1"/>
                </a:solidFill>
              </a:rPr>
              <a:t>1</a:t>
            </a:r>
            <a:endParaRPr kumimoji="1" lang="ko-KR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33" name="텍스트 상자 51">
            <a:extLst>
              <a:ext uri="{FF2B5EF4-FFF2-40B4-BE49-F238E27FC236}">
                <a16:creationId xmlns:a16="http://schemas.microsoft.com/office/drawing/2014/main" id="{A06D3555-25B5-42B4-BB0A-04BED5D5EC20}"/>
              </a:ext>
            </a:extLst>
          </p:cNvPr>
          <p:cNvSpPr txBox="1"/>
          <p:nvPr/>
        </p:nvSpPr>
        <p:spPr>
          <a:xfrm>
            <a:off x="3248227" y="585107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x</a:t>
            </a:r>
            <a:r>
              <a:rPr kumimoji="1" lang="en-US" altLang="ko-KR" baseline="-25000" dirty="0">
                <a:solidFill>
                  <a:schemeClr val="bg1"/>
                </a:solidFill>
              </a:rPr>
              <a:t>2</a:t>
            </a:r>
            <a:endParaRPr kumimoji="1" lang="ko-KR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34" name="텍스트 상자 65">
            <a:extLst>
              <a:ext uri="{FF2B5EF4-FFF2-40B4-BE49-F238E27FC236}">
                <a16:creationId xmlns:a16="http://schemas.microsoft.com/office/drawing/2014/main" id="{19D7C29E-B756-4E2B-BB8F-3BA04587ACAF}"/>
              </a:ext>
            </a:extLst>
          </p:cNvPr>
          <p:cNvSpPr txBox="1"/>
          <p:nvPr/>
        </p:nvSpPr>
        <p:spPr>
          <a:xfrm>
            <a:off x="4403113" y="586689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x</a:t>
            </a:r>
            <a:r>
              <a:rPr kumimoji="1" lang="en-US" altLang="ko-KR" baseline="-25000" dirty="0">
                <a:solidFill>
                  <a:schemeClr val="bg1"/>
                </a:solidFill>
              </a:rPr>
              <a:t>3</a:t>
            </a:r>
            <a:endParaRPr kumimoji="1" lang="ko-KR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35" name="텍스트 상자 72">
            <a:extLst>
              <a:ext uri="{FF2B5EF4-FFF2-40B4-BE49-F238E27FC236}">
                <a16:creationId xmlns:a16="http://schemas.microsoft.com/office/drawing/2014/main" id="{3E25AA1E-DB79-41E2-B824-7C949C0A6AEF}"/>
              </a:ext>
            </a:extLst>
          </p:cNvPr>
          <p:cNvSpPr txBox="1"/>
          <p:nvPr/>
        </p:nvSpPr>
        <p:spPr>
          <a:xfrm>
            <a:off x="5555241" y="588009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x</a:t>
            </a:r>
            <a:r>
              <a:rPr kumimoji="1" lang="en-US" altLang="ko-KR" baseline="-25000" dirty="0">
                <a:solidFill>
                  <a:schemeClr val="bg1"/>
                </a:solidFill>
              </a:rPr>
              <a:t>4</a:t>
            </a:r>
            <a:endParaRPr kumimoji="1" lang="ko-KR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36" name="텍스트 상자 85">
            <a:extLst>
              <a:ext uri="{FF2B5EF4-FFF2-40B4-BE49-F238E27FC236}">
                <a16:creationId xmlns:a16="http://schemas.microsoft.com/office/drawing/2014/main" id="{5F1DC87C-D176-4CFB-B8D4-17B7929BFAFE}"/>
              </a:ext>
            </a:extLst>
          </p:cNvPr>
          <p:cNvSpPr txBox="1"/>
          <p:nvPr/>
        </p:nvSpPr>
        <p:spPr>
          <a:xfrm>
            <a:off x="6704611" y="588716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x</a:t>
            </a:r>
            <a:r>
              <a:rPr kumimoji="1" lang="en-US" altLang="ko-KR" baseline="-25000" dirty="0">
                <a:solidFill>
                  <a:schemeClr val="bg1"/>
                </a:solidFill>
              </a:rPr>
              <a:t>5</a:t>
            </a:r>
            <a:endParaRPr kumimoji="1" lang="ko-KR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53" name="텍스트 상자 46">
            <a:extLst>
              <a:ext uri="{FF2B5EF4-FFF2-40B4-BE49-F238E27FC236}">
                <a16:creationId xmlns:a16="http://schemas.microsoft.com/office/drawing/2014/main" id="{7F58768C-4D4D-4793-B0ED-F3CD81F7C7AE}"/>
              </a:ext>
            </a:extLst>
          </p:cNvPr>
          <p:cNvSpPr txBox="1"/>
          <p:nvPr/>
        </p:nvSpPr>
        <p:spPr>
          <a:xfrm>
            <a:off x="2153070" y="2862826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o</a:t>
            </a:r>
            <a:r>
              <a:rPr kumimoji="1" lang="en-US" altLang="ko-KR" baseline="-25000" dirty="0">
                <a:solidFill>
                  <a:schemeClr val="bg1"/>
                </a:solidFill>
              </a:rPr>
              <a:t>1</a:t>
            </a:r>
            <a:endParaRPr kumimoji="1" lang="ko-KR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54" name="텍스트 상자 54">
            <a:extLst>
              <a:ext uri="{FF2B5EF4-FFF2-40B4-BE49-F238E27FC236}">
                <a16:creationId xmlns:a16="http://schemas.microsoft.com/office/drawing/2014/main" id="{7D1F1B23-C0C5-4841-BDA7-DE4764BFBFAA}"/>
              </a:ext>
            </a:extLst>
          </p:cNvPr>
          <p:cNvSpPr txBox="1"/>
          <p:nvPr/>
        </p:nvSpPr>
        <p:spPr>
          <a:xfrm>
            <a:off x="3305198" y="287602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o</a:t>
            </a:r>
            <a:r>
              <a:rPr kumimoji="1" lang="en-US" altLang="ko-KR" baseline="-25000" dirty="0">
                <a:solidFill>
                  <a:schemeClr val="bg1"/>
                </a:solidFill>
              </a:rPr>
              <a:t>2</a:t>
            </a:r>
            <a:endParaRPr kumimoji="1" lang="ko-KR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55" name="텍스트 상자 68">
            <a:extLst>
              <a:ext uri="{FF2B5EF4-FFF2-40B4-BE49-F238E27FC236}">
                <a16:creationId xmlns:a16="http://schemas.microsoft.com/office/drawing/2014/main" id="{DB06F108-CC2F-4A69-871A-F49B33A499C8}"/>
              </a:ext>
            </a:extLst>
          </p:cNvPr>
          <p:cNvSpPr txBox="1"/>
          <p:nvPr/>
        </p:nvSpPr>
        <p:spPr>
          <a:xfrm>
            <a:off x="4460084" y="2891846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o</a:t>
            </a:r>
            <a:r>
              <a:rPr kumimoji="1" lang="en-US" altLang="ko-KR" baseline="-25000" dirty="0">
                <a:solidFill>
                  <a:schemeClr val="bg1"/>
                </a:solidFill>
              </a:rPr>
              <a:t>3</a:t>
            </a:r>
            <a:endParaRPr kumimoji="1" lang="ko-KR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56" name="텍스트 상자 75">
            <a:extLst>
              <a:ext uri="{FF2B5EF4-FFF2-40B4-BE49-F238E27FC236}">
                <a16:creationId xmlns:a16="http://schemas.microsoft.com/office/drawing/2014/main" id="{F600D473-A718-489C-B840-5EE0BDDCC778}"/>
              </a:ext>
            </a:extLst>
          </p:cNvPr>
          <p:cNvSpPr txBox="1"/>
          <p:nvPr/>
        </p:nvSpPr>
        <p:spPr>
          <a:xfrm>
            <a:off x="5612212" y="290504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o</a:t>
            </a:r>
            <a:r>
              <a:rPr kumimoji="1" lang="en-US" altLang="ko-KR" baseline="-25000" dirty="0">
                <a:solidFill>
                  <a:schemeClr val="bg1"/>
                </a:solidFill>
              </a:rPr>
              <a:t>4</a:t>
            </a:r>
            <a:endParaRPr kumimoji="1" lang="ko-KR" altLang="en-US" baseline="-25000" dirty="0">
              <a:solidFill>
                <a:schemeClr val="bg1"/>
              </a:solidFill>
            </a:endParaRPr>
          </a:p>
        </p:txBody>
      </p:sp>
      <p:sp>
        <p:nvSpPr>
          <p:cNvPr id="157" name="텍스트 상자 88">
            <a:extLst>
              <a:ext uri="{FF2B5EF4-FFF2-40B4-BE49-F238E27FC236}">
                <a16:creationId xmlns:a16="http://schemas.microsoft.com/office/drawing/2014/main" id="{1521766E-AE3A-4BF4-85B9-D63AFB17BCD0}"/>
              </a:ext>
            </a:extLst>
          </p:cNvPr>
          <p:cNvSpPr txBox="1"/>
          <p:nvPr/>
        </p:nvSpPr>
        <p:spPr>
          <a:xfrm>
            <a:off x="6761582" y="291211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o</a:t>
            </a:r>
            <a:r>
              <a:rPr kumimoji="1" lang="en-US" altLang="ko-KR" baseline="-25000" dirty="0">
                <a:solidFill>
                  <a:schemeClr val="bg1"/>
                </a:solidFill>
              </a:rPr>
              <a:t>5</a:t>
            </a:r>
            <a:endParaRPr kumimoji="1" lang="ko-KR" altLang="en-US" baseline="-25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텍스트상자 85">
                <a:extLst>
                  <a:ext uri="{FF2B5EF4-FFF2-40B4-BE49-F238E27FC236}">
                    <a16:creationId xmlns:a16="http://schemas.microsoft.com/office/drawing/2014/main" id="{50D61DC9-3B50-C34D-A64B-8B6DE23D7479}"/>
                  </a:ext>
                </a:extLst>
              </p:cNvPr>
              <p:cNvSpPr txBox="1"/>
              <p:nvPr/>
            </p:nvSpPr>
            <p:spPr>
              <a:xfrm>
                <a:off x="3229162" y="4029026"/>
                <a:ext cx="294375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6" name="텍스트상자 85">
                <a:extLst>
                  <a:ext uri="{FF2B5EF4-FFF2-40B4-BE49-F238E27FC236}">
                    <a16:creationId xmlns:a16="http://schemas.microsoft.com/office/drawing/2014/main" id="{50D61DC9-3B50-C34D-A64B-8B6DE23D7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162" y="4029026"/>
                <a:ext cx="294375" cy="317972"/>
              </a:xfrm>
              <a:prstGeom prst="rect">
                <a:avLst/>
              </a:prstGeom>
              <a:blipFill>
                <a:blip r:embed="rId2"/>
                <a:stretch>
                  <a:fillRect l="-12500" r="-4167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텍스트상자 88">
                <a:extLst>
                  <a:ext uri="{FF2B5EF4-FFF2-40B4-BE49-F238E27FC236}">
                    <a16:creationId xmlns:a16="http://schemas.microsoft.com/office/drawing/2014/main" id="{2222C164-DF72-2D47-96F5-3DDF69EF5D4D}"/>
                  </a:ext>
                </a:extLst>
              </p:cNvPr>
              <p:cNvSpPr txBox="1"/>
              <p:nvPr/>
            </p:nvSpPr>
            <p:spPr>
              <a:xfrm>
                <a:off x="4400029" y="4044121"/>
                <a:ext cx="299697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9" name="텍스트상자 88">
                <a:extLst>
                  <a:ext uri="{FF2B5EF4-FFF2-40B4-BE49-F238E27FC236}">
                    <a16:creationId xmlns:a16="http://schemas.microsoft.com/office/drawing/2014/main" id="{2222C164-DF72-2D47-96F5-3DDF69EF5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029" y="4044121"/>
                <a:ext cx="299697" cy="317972"/>
              </a:xfrm>
              <a:prstGeom prst="rect">
                <a:avLst/>
              </a:prstGeom>
              <a:blipFill>
                <a:blip r:embed="rId3"/>
                <a:stretch>
                  <a:fillRect l="-12000" r="-4000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텍스트상자 94">
                <a:extLst>
                  <a:ext uri="{FF2B5EF4-FFF2-40B4-BE49-F238E27FC236}">
                    <a16:creationId xmlns:a16="http://schemas.microsoft.com/office/drawing/2014/main" id="{9FF086D4-9515-9341-A1A6-D9CAFC27E0FE}"/>
                  </a:ext>
                </a:extLst>
              </p:cNvPr>
              <p:cNvSpPr txBox="1"/>
              <p:nvPr/>
            </p:nvSpPr>
            <p:spPr>
              <a:xfrm>
                <a:off x="5544921" y="4050674"/>
                <a:ext cx="299697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5" name="텍스트상자 94">
                <a:extLst>
                  <a:ext uri="{FF2B5EF4-FFF2-40B4-BE49-F238E27FC236}">
                    <a16:creationId xmlns:a16="http://schemas.microsoft.com/office/drawing/2014/main" id="{9FF086D4-9515-9341-A1A6-D9CAFC27E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921" y="4050674"/>
                <a:ext cx="299697" cy="317972"/>
              </a:xfrm>
              <a:prstGeom prst="rect">
                <a:avLst/>
              </a:prstGeom>
              <a:blipFill>
                <a:blip r:embed="rId4"/>
                <a:stretch>
                  <a:fillRect l="-16667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텍스트상자 97">
                <a:extLst>
                  <a:ext uri="{FF2B5EF4-FFF2-40B4-BE49-F238E27FC236}">
                    <a16:creationId xmlns:a16="http://schemas.microsoft.com/office/drawing/2014/main" id="{4952258A-123F-264B-AC9E-AE1ED16E310E}"/>
                  </a:ext>
                </a:extLst>
              </p:cNvPr>
              <p:cNvSpPr txBox="1"/>
              <p:nvPr/>
            </p:nvSpPr>
            <p:spPr>
              <a:xfrm>
                <a:off x="6710299" y="4066309"/>
                <a:ext cx="299697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8" name="텍스트상자 97">
                <a:extLst>
                  <a:ext uri="{FF2B5EF4-FFF2-40B4-BE49-F238E27FC236}">
                    <a16:creationId xmlns:a16="http://schemas.microsoft.com/office/drawing/2014/main" id="{4952258A-123F-264B-AC9E-AE1ED16E3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299" y="4066309"/>
                <a:ext cx="299697" cy="317972"/>
              </a:xfrm>
              <a:prstGeom prst="rect">
                <a:avLst/>
              </a:prstGeom>
              <a:blipFill>
                <a:blip r:embed="rId5"/>
                <a:stretch>
                  <a:fillRect l="-16667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텍스트상자 103">
                <a:extLst>
                  <a:ext uri="{FF2B5EF4-FFF2-40B4-BE49-F238E27FC236}">
                    <a16:creationId xmlns:a16="http://schemas.microsoft.com/office/drawing/2014/main" id="{EEF4E30D-7D0E-114D-BEA6-7072C0236461}"/>
                  </a:ext>
                </a:extLst>
              </p:cNvPr>
              <p:cNvSpPr txBox="1"/>
              <p:nvPr/>
            </p:nvSpPr>
            <p:spPr>
              <a:xfrm>
                <a:off x="7830155" y="4074692"/>
                <a:ext cx="299697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4" name="텍스트상자 103">
                <a:extLst>
                  <a:ext uri="{FF2B5EF4-FFF2-40B4-BE49-F238E27FC236}">
                    <a16:creationId xmlns:a16="http://schemas.microsoft.com/office/drawing/2014/main" id="{EEF4E30D-7D0E-114D-BEA6-7072C0236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155" y="4074692"/>
                <a:ext cx="299697" cy="317972"/>
              </a:xfrm>
              <a:prstGeom prst="rect">
                <a:avLst/>
              </a:prstGeom>
              <a:blipFill>
                <a:blip r:embed="rId6"/>
                <a:stretch>
                  <a:fillRect l="-16667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2F0E4570-3604-4446-8F81-B863A5C0D690}"/>
              </a:ext>
            </a:extLst>
          </p:cNvPr>
          <p:cNvGrpSpPr/>
          <p:nvPr/>
        </p:nvGrpSpPr>
        <p:grpSpPr>
          <a:xfrm>
            <a:off x="899592" y="3284984"/>
            <a:ext cx="6033635" cy="2592288"/>
            <a:chOff x="899592" y="3068960"/>
            <a:chExt cx="6033635" cy="2592288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81AE0993-B5DF-4985-ACA3-B19BC6628B67}"/>
                </a:ext>
              </a:extLst>
            </p:cNvPr>
            <p:cNvGrpSpPr/>
            <p:nvPr/>
          </p:nvGrpSpPr>
          <p:grpSpPr>
            <a:xfrm>
              <a:off x="899592" y="3068960"/>
              <a:ext cx="6033635" cy="2592288"/>
              <a:chOff x="899592" y="3068960"/>
              <a:chExt cx="6033635" cy="2592288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ACF26465-AF46-48E1-9FF2-BD879FE489F1}"/>
                  </a:ext>
                </a:extLst>
              </p:cNvPr>
              <p:cNvCxnSpPr>
                <a:cxnSpLocks/>
                <a:stCxn id="7" idx="0"/>
                <a:endCxn id="8" idx="4"/>
              </p:cNvCxnSpPr>
              <p:nvPr/>
            </p:nvCxnSpPr>
            <p:spPr>
              <a:xfrm flipV="1">
                <a:off x="1259632" y="3068960"/>
                <a:ext cx="1065083" cy="144016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30236B9C-AAB3-4EAD-9B65-2B16CADE64EC}"/>
                  </a:ext>
                </a:extLst>
              </p:cNvPr>
              <p:cNvCxnSpPr>
                <a:cxnSpLocks/>
                <a:stCxn id="5" idx="0"/>
                <a:endCxn id="7" idx="2"/>
              </p:cNvCxnSpPr>
              <p:nvPr/>
            </p:nvCxnSpPr>
            <p:spPr>
              <a:xfrm flipH="1" flipV="1">
                <a:off x="1259632" y="5013176"/>
                <a:ext cx="1008112" cy="598785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99CCC0DB-A26A-4880-934A-A018E678167B}"/>
                  </a:ext>
                </a:extLst>
              </p:cNvPr>
              <p:cNvCxnSpPr>
                <a:cxnSpLocks/>
                <a:stCxn id="12" idx="0"/>
                <a:endCxn id="14" idx="2"/>
              </p:cNvCxnSpPr>
              <p:nvPr/>
            </p:nvCxnSpPr>
            <p:spPr>
              <a:xfrm flipH="1" flipV="1">
                <a:off x="2411760" y="5026378"/>
                <a:ext cx="1008112" cy="598785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56755F1D-0680-4523-A0A8-77C9EB0AE8E6}"/>
                  </a:ext>
                </a:extLst>
              </p:cNvPr>
              <p:cNvCxnSpPr>
                <a:cxnSpLocks/>
                <a:stCxn id="14" idx="0"/>
                <a:endCxn id="15" idx="4"/>
              </p:cNvCxnSpPr>
              <p:nvPr/>
            </p:nvCxnSpPr>
            <p:spPr>
              <a:xfrm flipV="1">
                <a:off x="2411760" y="3082162"/>
                <a:ext cx="1065083" cy="144016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8E2AD1CF-C57C-4385-9FC4-FACBA1A64739}"/>
                  </a:ext>
                </a:extLst>
              </p:cNvPr>
              <p:cNvCxnSpPr>
                <a:stCxn id="7" idx="3"/>
                <a:endCxn id="14" idx="1"/>
              </p:cNvCxnSpPr>
              <p:nvPr/>
            </p:nvCxnSpPr>
            <p:spPr>
              <a:xfrm>
                <a:off x="1619672" y="4761148"/>
                <a:ext cx="432048" cy="13202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22C126-2790-406D-9689-48B2AEC0B0AB}"/>
                  </a:ext>
                </a:extLst>
              </p:cNvPr>
              <p:cNvSpPr/>
              <p:nvPr/>
            </p:nvSpPr>
            <p:spPr>
              <a:xfrm>
                <a:off x="899592" y="4509120"/>
                <a:ext cx="720080" cy="50405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5F87ADE-14B3-41E6-BACA-637C184D5AA3}"/>
                  </a:ext>
                </a:extLst>
              </p:cNvPr>
              <p:cNvSpPr/>
              <p:nvPr/>
            </p:nvSpPr>
            <p:spPr>
              <a:xfrm>
                <a:off x="2051720" y="4522322"/>
                <a:ext cx="720080" cy="50405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2A27507A-458B-467A-877F-1F98FB068ED1}"/>
                  </a:ext>
                </a:extLst>
              </p:cNvPr>
              <p:cNvCxnSpPr>
                <a:cxnSpLocks/>
                <a:stCxn id="22" idx="0"/>
                <a:endCxn id="24" idx="2"/>
              </p:cNvCxnSpPr>
              <p:nvPr/>
            </p:nvCxnSpPr>
            <p:spPr>
              <a:xfrm flipH="1" flipV="1">
                <a:off x="3566646" y="5042196"/>
                <a:ext cx="1008112" cy="598785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5719189F-E17B-4204-9B52-EF5995BEDBB3}"/>
                  </a:ext>
                </a:extLst>
              </p:cNvPr>
              <p:cNvCxnSpPr>
                <a:cxnSpLocks/>
                <a:stCxn id="24" idx="0"/>
                <a:endCxn id="25" idx="4"/>
              </p:cNvCxnSpPr>
              <p:nvPr/>
            </p:nvCxnSpPr>
            <p:spPr>
              <a:xfrm flipV="1">
                <a:off x="3566646" y="3097980"/>
                <a:ext cx="1065083" cy="144016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8DE4BBD5-137D-4B9C-9A87-D5DB49963866}"/>
                  </a:ext>
                </a:extLst>
              </p:cNvPr>
              <p:cNvCxnSpPr>
                <a:cxnSpLocks/>
                <a:stCxn id="29" idx="0"/>
                <a:endCxn id="31" idx="2"/>
              </p:cNvCxnSpPr>
              <p:nvPr/>
            </p:nvCxnSpPr>
            <p:spPr>
              <a:xfrm flipH="1" flipV="1">
                <a:off x="4718774" y="5055398"/>
                <a:ext cx="1008112" cy="598785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53CF052E-FFAA-4094-B1F3-210E05A36992}"/>
                  </a:ext>
                </a:extLst>
              </p:cNvPr>
              <p:cNvCxnSpPr>
                <a:cxnSpLocks/>
                <a:stCxn id="31" idx="0"/>
                <a:endCxn id="32" idx="4"/>
              </p:cNvCxnSpPr>
              <p:nvPr/>
            </p:nvCxnSpPr>
            <p:spPr>
              <a:xfrm flipV="1">
                <a:off x="4718774" y="3111182"/>
                <a:ext cx="1065083" cy="144016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59E6FEAF-37BC-471C-8D5A-AA818CA5D04B}"/>
                  </a:ext>
                </a:extLst>
              </p:cNvPr>
              <p:cNvCxnSpPr>
                <a:cxnSpLocks/>
                <a:stCxn id="24" idx="3"/>
                <a:endCxn id="31" idx="1"/>
              </p:cNvCxnSpPr>
              <p:nvPr/>
            </p:nvCxnSpPr>
            <p:spPr>
              <a:xfrm>
                <a:off x="3926686" y="4790168"/>
                <a:ext cx="432048" cy="13202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3DDC124-466C-4E20-A073-53D5A8BD1A01}"/>
                  </a:ext>
                </a:extLst>
              </p:cNvPr>
              <p:cNvSpPr/>
              <p:nvPr/>
            </p:nvSpPr>
            <p:spPr>
              <a:xfrm>
                <a:off x="3206606" y="4538140"/>
                <a:ext cx="720080" cy="50405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79D2CA1-26F5-4752-A632-629CF9E491E6}"/>
                  </a:ext>
                </a:extLst>
              </p:cNvPr>
              <p:cNvSpPr/>
              <p:nvPr/>
            </p:nvSpPr>
            <p:spPr>
              <a:xfrm>
                <a:off x="4358734" y="4551342"/>
                <a:ext cx="720080" cy="50405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49187B63-CF21-4521-AEBC-E4286105712D}"/>
                  </a:ext>
                </a:extLst>
              </p:cNvPr>
              <p:cNvCxnSpPr>
                <a:stCxn id="14" idx="3"/>
                <a:endCxn id="24" idx="1"/>
              </p:cNvCxnSpPr>
              <p:nvPr/>
            </p:nvCxnSpPr>
            <p:spPr>
              <a:xfrm>
                <a:off x="2771800" y="4774350"/>
                <a:ext cx="434806" cy="15818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816A8FA-CC26-4ACF-A0B0-B2211534E914}"/>
                  </a:ext>
                </a:extLst>
              </p:cNvPr>
              <p:cNvCxnSpPr>
                <a:cxnSpLocks/>
                <a:stCxn id="40" idx="0"/>
                <a:endCxn id="42" idx="2"/>
              </p:cNvCxnSpPr>
              <p:nvPr/>
            </p:nvCxnSpPr>
            <p:spPr>
              <a:xfrm flipH="1" flipV="1">
                <a:off x="5868144" y="5062463"/>
                <a:ext cx="1008112" cy="598785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5F390574-AE59-4B15-A99C-D2DB5E86C264}"/>
                  </a:ext>
                </a:extLst>
              </p:cNvPr>
              <p:cNvCxnSpPr>
                <a:cxnSpLocks/>
                <a:stCxn id="42" idx="0"/>
                <a:endCxn id="43" idx="4"/>
              </p:cNvCxnSpPr>
              <p:nvPr/>
            </p:nvCxnSpPr>
            <p:spPr>
              <a:xfrm flipV="1">
                <a:off x="5868144" y="3118247"/>
                <a:ext cx="1065083" cy="1440160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3D8EAE4D-8E5D-44AC-AE32-64535830899E}"/>
                  </a:ext>
                </a:extLst>
              </p:cNvPr>
              <p:cNvCxnSpPr>
                <a:cxnSpLocks/>
                <a:stCxn id="31" idx="3"/>
                <a:endCxn id="42" idx="1"/>
              </p:cNvCxnSpPr>
              <p:nvPr/>
            </p:nvCxnSpPr>
            <p:spPr>
              <a:xfrm>
                <a:off x="5078814" y="4803370"/>
                <a:ext cx="429290" cy="7065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254977-35A6-4BC3-8827-E74A08D8AD8F}"/>
                  </a:ext>
                </a:extLst>
              </p:cNvPr>
              <p:cNvSpPr/>
              <p:nvPr/>
            </p:nvSpPr>
            <p:spPr>
              <a:xfrm>
                <a:off x="5508104" y="4558407"/>
                <a:ext cx="720080" cy="50405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텍스트상자 106">
                  <a:extLst>
                    <a:ext uri="{FF2B5EF4-FFF2-40B4-BE49-F238E27FC236}">
                      <a16:creationId xmlns:a16="http://schemas.microsoft.com/office/drawing/2014/main" id="{4FDEEF03-1DBD-DE44-91AE-39560CB62F60}"/>
                    </a:ext>
                  </a:extLst>
                </p:cNvPr>
                <p:cNvSpPr txBox="1"/>
                <p:nvPr/>
              </p:nvSpPr>
              <p:spPr>
                <a:xfrm>
                  <a:off x="1145888" y="4604054"/>
                  <a:ext cx="294375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07" name="텍스트상자 106">
                  <a:extLst>
                    <a:ext uri="{FF2B5EF4-FFF2-40B4-BE49-F238E27FC236}">
                      <a16:creationId xmlns:a16="http://schemas.microsoft.com/office/drawing/2014/main" id="{4FDEEF03-1DBD-DE44-91AE-39560CB62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888" y="4604054"/>
                  <a:ext cx="294375" cy="317972"/>
                </a:xfrm>
                <a:prstGeom prst="rect">
                  <a:avLst/>
                </a:prstGeom>
                <a:blipFill>
                  <a:blip r:embed="rId7"/>
                  <a:stretch>
                    <a:fillRect l="-16667" r="-4167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텍스트상자 107">
                  <a:extLst>
                    <a:ext uri="{FF2B5EF4-FFF2-40B4-BE49-F238E27FC236}">
                      <a16:creationId xmlns:a16="http://schemas.microsoft.com/office/drawing/2014/main" id="{9E56F067-6553-6641-9571-41B3E2D5417C}"/>
                    </a:ext>
                  </a:extLst>
                </p:cNvPr>
                <p:cNvSpPr txBox="1"/>
                <p:nvPr/>
              </p:nvSpPr>
              <p:spPr>
                <a:xfrm>
                  <a:off x="2333409" y="4623196"/>
                  <a:ext cx="299697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08" name="텍스트상자 107">
                  <a:extLst>
                    <a:ext uri="{FF2B5EF4-FFF2-40B4-BE49-F238E27FC236}">
                      <a16:creationId xmlns:a16="http://schemas.microsoft.com/office/drawing/2014/main" id="{9E56F067-6553-6641-9571-41B3E2D54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409" y="4623196"/>
                  <a:ext cx="299697" cy="317972"/>
                </a:xfrm>
                <a:prstGeom prst="rect">
                  <a:avLst/>
                </a:prstGeom>
                <a:blipFill>
                  <a:blip r:embed="rId8"/>
                  <a:stretch>
                    <a:fillRect l="-16667" r="-4167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텍스트상자 108">
                  <a:extLst>
                    <a:ext uri="{FF2B5EF4-FFF2-40B4-BE49-F238E27FC236}">
                      <a16:creationId xmlns:a16="http://schemas.microsoft.com/office/drawing/2014/main" id="{6820F6EC-0EAF-5441-90BE-455B29246C29}"/>
                    </a:ext>
                  </a:extLst>
                </p:cNvPr>
                <p:cNvSpPr txBox="1"/>
                <p:nvPr/>
              </p:nvSpPr>
              <p:spPr>
                <a:xfrm>
                  <a:off x="3491880" y="4653136"/>
                  <a:ext cx="299697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09" name="텍스트상자 108">
                  <a:extLst>
                    <a:ext uri="{FF2B5EF4-FFF2-40B4-BE49-F238E27FC236}">
                      <a16:creationId xmlns:a16="http://schemas.microsoft.com/office/drawing/2014/main" id="{6820F6EC-0EAF-5441-90BE-455B29246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4653136"/>
                  <a:ext cx="299697" cy="317972"/>
                </a:xfrm>
                <a:prstGeom prst="rect">
                  <a:avLst/>
                </a:prstGeom>
                <a:blipFill>
                  <a:blip r:embed="rId9"/>
                  <a:stretch>
                    <a:fillRect l="-160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텍스트상자 114">
                  <a:extLst>
                    <a:ext uri="{FF2B5EF4-FFF2-40B4-BE49-F238E27FC236}">
                      <a16:creationId xmlns:a16="http://schemas.microsoft.com/office/drawing/2014/main" id="{C4E2917D-CA51-2549-8AF3-2F8A0DA4D790}"/>
                    </a:ext>
                  </a:extLst>
                </p:cNvPr>
                <p:cNvSpPr txBox="1"/>
                <p:nvPr/>
              </p:nvSpPr>
              <p:spPr>
                <a:xfrm>
                  <a:off x="4637665" y="4653136"/>
                  <a:ext cx="299697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15" name="텍스트상자 114">
                  <a:extLst>
                    <a:ext uri="{FF2B5EF4-FFF2-40B4-BE49-F238E27FC236}">
                      <a16:creationId xmlns:a16="http://schemas.microsoft.com/office/drawing/2014/main" id="{C4E2917D-CA51-2549-8AF3-2F8A0DA4D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665" y="4653136"/>
                  <a:ext cx="299697" cy="317972"/>
                </a:xfrm>
                <a:prstGeom prst="rect">
                  <a:avLst/>
                </a:prstGeom>
                <a:blipFill>
                  <a:blip r:embed="rId10"/>
                  <a:stretch>
                    <a:fillRect l="-160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텍스트상자 115">
                  <a:extLst>
                    <a:ext uri="{FF2B5EF4-FFF2-40B4-BE49-F238E27FC236}">
                      <a16:creationId xmlns:a16="http://schemas.microsoft.com/office/drawing/2014/main" id="{99352CB6-104D-064B-9BE4-51436642C1E1}"/>
                    </a:ext>
                  </a:extLst>
                </p:cNvPr>
                <p:cNvSpPr txBox="1"/>
                <p:nvPr/>
              </p:nvSpPr>
              <p:spPr>
                <a:xfrm>
                  <a:off x="5789793" y="4653136"/>
                  <a:ext cx="299697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16" name="텍스트상자 115">
                  <a:extLst>
                    <a:ext uri="{FF2B5EF4-FFF2-40B4-BE49-F238E27FC236}">
                      <a16:creationId xmlns:a16="http://schemas.microsoft.com/office/drawing/2014/main" id="{99352CB6-104D-064B-9BE4-51436642C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9793" y="4653136"/>
                  <a:ext cx="299697" cy="317972"/>
                </a:xfrm>
                <a:prstGeom prst="rect">
                  <a:avLst/>
                </a:prstGeom>
                <a:blipFill>
                  <a:blip r:embed="rId11"/>
                  <a:stretch>
                    <a:fillRect l="-21739" r="-4348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E72EF2-32BB-524E-8ECE-CD7A5D9A4F58}"/>
              </a:ext>
            </a:extLst>
          </p:cNvPr>
          <p:cNvGrpSpPr/>
          <p:nvPr/>
        </p:nvGrpSpPr>
        <p:grpSpPr>
          <a:xfrm>
            <a:off x="2091430" y="1628800"/>
            <a:ext cx="5432898" cy="369332"/>
            <a:chOff x="2091430" y="1907540"/>
            <a:chExt cx="543289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AA844316-5103-40EA-BB42-BB94C61289EE}"/>
                    </a:ext>
                  </a:extLst>
                </p:cNvPr>
                <p:cNvSpPr txBox="1"/>
                <p:nvPr/>
              </p:nvSpPr>
              <p:spPr>
                <a:xfrm>
                  <a:off x="2091430" y="1924129"/>
                  <a:ext cx="1224951" cy="340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⃖"/>
                                    <m:ctrlPr>
                                      <a:rPr kumimoji="1"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AA844316-5103-40EA-BB42-BB94C6128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430" y="1924129"/>
                  <a:ext cx="1224951" cy="340221"/>
                </a:xfrm>
                <a:prstGeom prst="rect">
                  <a:avLst/>
                </a:prstGeom>
                <a:blipFill>
                  <a:blip r:embed="rId12"/>
                  <a:stretch>
                    <a:fillRect l="-4124" b="-740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텍스트상자 8">
              <a:extLst>
                <a:ext uri="{FF2B5EF4-FFF2-40B4-BE49-F238E27FC236}">
                  <a16:creationId xmlns:a16="http://schemas.microsoft.com/office/drawing/2014/main" id="{AC47E63E-9FB9-5949-8731-0DF3C0FCFDC7}"/>
                </a:ext>
              </a:extLst>
            </p:cNvPr>
            <p:cNvSpPr txBox="1"/>
            <p:nvPr/>
          </p:nvSpPr>
          <p:spPr>
            <a:xfrm>
              <a:off x="3316381" y="1907540"/>
              <a:ext cx="4207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represents the past and future information</a:t>
              </a:r>
              <a:endParaRPr kumimoji="1" lang="ko-KR" altLang="en-US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4C33C7C-3E68-0142-8F90-4B7DAB96BE81}"/>
              </a:ext>
            </a:extLst>
          </p:cNvPr>
          <p:cNvGrpSpPr/>
          <p:nvPr/>
        </p:nvGrpSpPr>
        <p:grpSpPr>
          <a:xfrm>
            <a:off x="2463299" y="1988840"/>
            <a:ext cx="3382257" cy="369332"/>
            <a:chOff x="2091430" y="1907540"/>
            <a:chExt cx="338225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187">
                  <a:extLst>
                    <a:ext uri="{FF2B5EF4-FFF2-40B4-BE49-F238E27FC236}">
                      <a16:creationId xmlns:a16="http://schemas.microsoft.com/office/drawing/2014/main" id="{4174EC79-7294-464B-B917-1999ED07050A}"/>
                    </a:ext>
                  </a:extLst>
                </p:cNvPr>
                <p:cNvSpPr txBox="1"/>
                <p:nvPr/>
              </p:nvSpPr>
              <p:spPr>
                <a:xfrm>
                  <a:off x="2091430" y="1924129"/>
                  <a:ext cx="266996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9" name="TextBox 187">
                  <a:extLst>
                    <a:ext uri="{FF2B5EF4-FFF2-40B4-BE49-F238E27FC236}">
                      <a16:creationId xmlns:a16="http://schemas.microsoft.com/office/drawing/2014/main" id="{4174EC79-7294-464B-B917-1999ED0705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430" y="1924129"/>
                  <a:ext cx="266996" cy="317972"/>
                </a:xfrm>
                <a:prstGeom prst="rect">
                  <a:avLst/>
                </a:prstGeom>
                <a:blipFill>
                  <a:blip r:embed="rId13"/>
                  <a:stretch>
                    <a:fillRect l="-18182" r="-4545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텍스트상자 79">
              <a:extLst>
                <a:ext uri="{FF2B5EF4-FFF2-40B4-BE49-F238E27FC236}">
                  <a16:creationId xmlns:a16="http://schemas.microsoft.com/office/drawing/2014/main" id="{72A16618-AF09-1544-B2D2-7FA4DAF5DE36}"/>
                </a:ext>
              </a:extLst>
            </p:cNvPr>
            <p:cNvSpPr txBox="1"/>
            <p:nvPr/>
          </p:nvSpPr>
          <p:spPr>
            <a:xfrm>
              <a:off x="2339752" y="1907540"/>
              <a:ext cx="3133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represents the past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information</a:t>
              </a:r>
              <a:endParaRPr kumimoji="1"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CD29B93-2649-984D-93BC-BD2D8450D3BB}"/>
              </a:ext>
            </a:extLst>
          </p:cNvPr>
          <p:cNvGrpSpPr/>
          <p:nvPr/>
        </p:nvGrpSpPr>
        <p:grpSpPr>
          <a:xfrm>
            <a:off x="2483768" y="2411596"/>
            <a:ext cx="3566795" cy="369332"/>
            <a:chOff x="2091430" y="1907540"/>
            <a:chExt cx="35667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187">
                  <a:extLst>
                    <a:ext uri="{FF2B5EF4-FFF2-40B4-BE49-F238E27FC236}">
                      <a16:creationId xmlns:a16="http://schemas.microsoft.com/office/drawing/2014/main" id="{819310E0-9157-EF48-9A8A-9044FE2D0157}"/>
                    </a:ext>
                  </a:extLst>
                </p:cNvPr>
                <p:cNvSpPr txBox="1"/>
                <p:nvPr/>
              </p:nvSpPr>
              <p:spPr>
                <a:xfrm>
                  <a:off x="2091430" y="1924129"/>
                  <a:ext cx="266996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kumimoji="1"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TextBox 187">
                  <a:extLst>
                    <a:ext uri="{FF2B5EF4-FFF2-40B4-BE49-F238E27FC236}">
                      <a16:creationId xmlns:a16="http://schemas.microsoft.com/office/drawing/2014/main" id="{819310E0-9157-EF48-9A8A-9044FE2D0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430" y="1924129"/>
                  <a:ext cx="266996" cy="317972"/>
                </a:xfrm>
                <a:prstGeom prst="rect">
                  <a:avLst/>
                </a:prstGeom>
                <a:blipFill>
                  <a:blip r:embed="rId14"/>
                  <a:stretch>
                    <a:fillRect l="-18182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텍스트상자 87">
              <a:extLst>
                <a:ext uri="{FF2B5EF4-FFF2-40B4-BE49-F238E27FC236}">
                  <a16:creationId xmlns:a16="http://schemas.microsoft.com/office/drawing/2014/main" id="{FD75A87B-CB87-8143-A601-DDF0AD715569}"/>
                </a:ext>
              </a:extLst>
            </p:cNvPr>
            <p:cNvSpPr txBox="1"/>
            <p:nvPr/>
          </p:nvSpPr>
          <p:spPr>
            <a:xfrm>
              <a:off x="2339752" y="1907540"/>
              <a:ext cx="331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represents the future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information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387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3807E-A254-4428-B9A8-BDDFFA00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Attention Model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E6B8F5-F022-4B16-9791-A493BE50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668CEC-DD1E-4C3D-B82D-56CF1AA86C1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Bidirectional LSTM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7A55A56-C243-FA46-9DAA-D9B236A6C0CF}"/>
              </a:ext>
            </a:extLst>
          </p:cNvPr>
          <p:cNvGrpSpPr/>
          <p:nvPr/>
        </p:nvGrpSpPr>
        <p:grpSpPr>
          <a:xfrm>
            <a:off x="971600" y="2127884"/>
            <a:ext cx="4104456" cy="2525252"/>
            <a:chOff x="2184734" y="1868805"/>
            <a:chExt cx="4866942" cy="3120392"/>
          </a:xfrm>
        </p:grpSpPr>
        <p:grpSp>
          <p:nvGrpSpPr>
            <p:cNvPr id="6" name="Group 16116">
              <a:extLst>
                <a:ext uri="{FF2B5EF4-FFF2-40B4-BE49-F238E27FC236}">
                  <a16:creationId xmlns:a16="http://schemas.microsoft.com/office/drawing/2014/main" id="{B813B9B5-DFCF-4E82-AA58-6B09358C85B5}"/>
                </a:ext>
              </a:extLst>
            </p:cNvPr>
            <p:cNvGrpSpPr/>
            <p:nvPr/>
          </p:nvGrpSpPr>
          <p:grpSpPr>
            <a:xfrm>
              <a:off x="2184734" y="1868805"/>
              <a:ext cx="4866942" cy="3120392"/>
              <a:chOff x="92417" y="0"/>
              <a:chExt cx="4867343" cy="3237847"/>
            </a:xfrm>
          </p:grpSpPr>
          <p:sp>
            <p:nvSpPr>
              <p:cNvPr id="8" name="Shape 1808">
                <a:extLst>
                  <a:ext uri="{FF2B5EF4-FFF2-40B4-BE49-F238E27FC236}">
                    <a16:creationId xmlns:a16="http://schemas.microsoft.com/office/drawing/2014/main" id="{31A4B610-27A7-4EE9-9E4C-30E2BE276AD2}"/>
                  </a:ext>
                </a:extLst>
              </p:cNvPr>
              <p:cNvSpPr/>
              <p:nvPr/>
            </p:nvSpPr>
            <p:spPr>
              <a:xfrm>
                <a:off x="699219" y="2853268"/>
                <a:ext cx="130349" cy="131320"/>
              </a:xfrm>
              <a:custGeom>
                <a:avLst/>
                <a:gdLst/>
                <a:ahLst/>
                <a:cxnLst/>
                <a:rect l="0" t="0" r="0" b="0"/>
                <a:pathLst>
                  <a:path w="130349" h="131320">
                    <a:moveTo>
                      <a:pt x="65175" y="0"/>
                    </a:moveTo>
                    <a:cubicBezTo>
                      <a:pt x="101169" y="0"/>
                      <a:pt x="130349" y="29398"/>
                      <a:pt x="130349" y="65660"/>
                    </a:cubicBezTo>
                    <a:cubicBezTo>
                      <a:pt x="130349" y="101924"/>
                      <a:pt x="101169" y="131320"/>
                      <a:pt x="65175" y="131320"/>
                    </a:cubicBezTo>
                    <a:cubicBezTo>
                      <a:pt x="29180" y="131320"/>
                      <a:pt x="0" y="101924"/>
                      <a:pt x="0" y="65660"/>
                    </a:cubicBezTo>
                    <a:cubicBezTo>
                      <a:pt x="0" y="29398"/>
                      <a:pt x="29180" y="0"/>
                      <a:pt x="65175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9" name="Shape 1809">
                <a:extLst>
                  <a:ext uri="{FF2B5EF4-FFF2-40B4-BE49-F238E27FC236}">
                    <a16:creationId xmlns:a16="http://schemas.microsoft.com/office/drawing/2014/main" id="{88AFC0D7-8A9D-4C77-BE71-274E25DD3E36}"/>
                  </a:ext>
                </a:extLst>
              </p:cNvPr>
              <p:cNvSpPr/>
              <p:nvPr/>
            </p:nvSpPr>
            <p:spPr>
              <a:xfrm>
                <a:off x="2010395" y="2853268"/>
                <a:ext cx="130349" cy="131320"/>
              </a:xfrm>
              <a:custGeom>
                <a:avLst/>
                <a:gdLst/>
                <a:ahLst/>
                <a:cxnLst/>
                <a:rect l="0" t="0" r="0" b="0"/>
                <a:pathLst>
                  <a:path w="130349" h="131320">
                    <a:moveTo>
                      <a:pt x="65174" y="0"/>
                    </a:moveTo>
                    <a:cubicBezTo>
                      <a:pt x="101170" y="0"/>
                      <a:pt x="130349" y="29398"/>
                      <a:pt x="130349" y="65660"/>
                    </a:cubicBezTo>
                    <a:cubicBezTo>
                      <a:pt x="130349" y="101924"/>
                      <a:pt x="101170" y="131320"/>
                      <a:pt x="65174" y="131320"/>
                    </a:cubicBezTo>
                    <a:cubicBezTo>
                      <a:pt x="29180" y="131320"/>
                      <a:pt x="0" y="101924"/>
                      <a:pt x="0" y="65660"/>
                    </a:cubicBezTo>
                    <a:cubicBezTo>
                      <a:pt x="0" y="29398"/>
                      <a:pt x="29180" y="0"/>
                      <a:pt x="65174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10" name="Shape 1810">
                <a:extLst>
                  <a:ext uri="{FF2B5EF4-FFF2-40B4-BE49-F238E27FC236}">
                    <a16:creationId xmlns:a16="http://schemas.microsoft.com/office/drawing/2014/main" id="{76C7B606-734A-43C7-917C-F1A0D1C6793A}"/>
                  </a:ext>
                </a:extLst>
              </p:cNvPr>
              <p:cNvSpPr/>
              <p:nvPr/>
            </p:nvSpPr>
            <p:spPr>
              <a:xfrm>
                <a:off x="3321568" y="2853268"/>
                <a:ext cx="130350" cy="131320"/>
              </a:xfrm>
              <a:custGeom>
                <a:avLst/>
                <a:gdLst/>
                <a:ahLst/>
                <a:cxnLst/>
                <a:rect l="0" t="0" r="0" b="0"/>
                <a:pathLst>
                  <a:path w="130350" h="131320">
                    <a:moveTo>
                      <a:pt x="65175" y="0"/>
                    </a:moveTo>
                    <a:cubicBezTo>
                      <a:pt x="101172" y="0"/>
                      <a:pt x="130350" y="29398"/>
                      <a:pt x="130350" y="65660"/>
                    </a:cubicBezTo>
                    <a:cubicBezTo>
                      <a:pt x="130350" y="101924"/>
                      <a:pt x="101172" y="131320"/>
                      <a:pt x="65175" y="131320"/>
                    </a:cubicBezTo>
                    <a:cubicBezTo>
                      <a:pt x="29181" y="131320"/>
                      <a:pt x="0" y="101924"/>
                      <a:pt x="0" y="65660"/>
                    </a:cubicBezTo>
                    <a:cubicBezTo>
                      <a:pt x="0" y="29398"/>
                      <a:pt x="29181" y="0"/>
                      <a:pt x="65175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11" name="Shape 1811">
                <a:extLst>
                  <a:ext uri="{FF2B5EF4-FFF2-40B4-BE49-F238E27FC236}">
                    <a16:creationId xmlns:a16="http://schemas.microsoft.com/office/drawing/2014/main" id="{9565489C-8ABE-447D-98BC-916E838EC611}"/>
                  </a:ext>
                </a:extLst>
              </p:cNvPr>
              <p:cNvSpPr/>
              <p:nvPr/>
            </p:nvSpPr>
            <p:spPr>
              <a:xfrm>
                <a:off x="4632744" y="2853268"/>
                <a:ext cx="130350" cy="131320"/>
              </a:xfrm>
              <a:custGeom>
                <a:avLst/>
                <a:gdLst/>
                <a:ahLst/>
                <a:cxnLst/>
                <a:rect l="0" t="0" r="0" b="0"/>
                <a:pathLst>
                  <a:path w="130350" h="131320">
                    <a:moveTo>
                      <a:pt x="65175" y="0"/>
                    </a:moveTo>
                    <a:cubicBezTo>
                      <a:pt x="101169" y="0"/>
                      <a:pt x="130350" y="29398"/>
                      <a:pt x="130350" y="65660"/>
                    </a:cubicBezTo>
                    <a:cubicBezTo>
                      <a:pt x="130350" y="101924"/>
                      <a:pt x="101169" y="131320"/>
                      <a:pt x="65175" y="131320"/>
                    </a:cubicBezTo>
                    <a:cubicBezTo>
                      <a:pt x="29178" y="131320"/>
                      <a:pt x="0" y="101924"/>
                      <a:pt x="0" y="65660"/>
                    </a:cubicBezTo>
                    <a:cubicBezTo>
                      <a:pt x="0" y="29398"/>
                      <a:pt x="29178" y="0"/>
                      <a:pt x="65175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12" name="Shape 1812">
                <a:extLst>
                  <a:ext uri="{FF2B5EF4-FFF2-40B4-BE49-F238E27FC236}">
                    <a16:creationId xmlns:a16="http://schemas.microsoft.com/office/drawing/2014/main" id="{179D6D65-EAF1-4CA0-955B-691F60F3E035}"/>
                  </a:ext>
                </a:extLst>
              </p:cNvPr>
              <p:cNvSpPr/>
              <p:nvPr/>
            </p:nvSpPr>
            <p:spPr>
              <a:xfrm>
                <a:off x="502550" y="1532327"/>
                <a:ext cx="130350" cy="131321"/>
              </a:xfrm>
              <a:custGeom>
                <a:avLst/>
                <a:gdLst/>
                <a:ahLst/>
                <a:cxnLst/>
                <a:rect l="0" t="0" r="0" b="0"/>
                <a:pathLst>
                  <a:path w="130350" h="131321">
                    <a:moveTo>
                      <a:pt x="65175" y="0"/>
                    </a:moveTo>
                    <a:cubicBezTo>
                      <a:pt x="101170" y="0"/>
                      <a:pt x="130350" y="29397"/>
                      <a:pt x="130350" y="65660"/>
                    </a:cubicBezTo>
                    <a:cubicBezTo>
                      <a:pt x="130350" y="101924"/>
                      <a:pt x="101170" y="131321"/>
                      <a:pt x="65175" y="131321"/>
                    </a:cubicBezTo>
                    <a:cubicBezTo>
                      <a:pt x="29180" y="131321"/>
                      <a:pt x="0" y="101924"/>
                      <a:pt x="0" y="65660"/>
                    </a:cubicBezTo>
                    <a:cubicBezTo>
                      <a:pt x="0" y="29397"/>
                      <a:pt x="29180" y="0"/>
                      <a:pt x="65175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13" name="Shape 1813">
                <a:extLst>
                  <a:ext uri="{FF2B5EF4-FFF2-40B4-BE49-F238E27FC236}">
                    <a16:creationId xmlns:a16="http://schemas.microsoft.com/office/drawing/2014/main" id="{01FC0DA1-9F7C-4DB0-AE04-6B4B2B740D7A}"/>
                  </a:ext>
                </a:extLst>
              </p:cNvPr>
              <p:cNvSpPr/>
              <p:nvPr/>
            </p:nvSpPr>
            <p:spPr>
              <a:xfrm>
                <a:off x="1813725" y="1532327"/>
                <a:ext cx="130350" cy="131321"/>
              </a:xfrm>
              <a:custGeom>
                <a:avLst/>
                <a:gdLst/>
                <a:ahLst/>
                <a:cxnLst/>
                <a:rect l="0" t="0" r="0" b="0"/>
                <a:pathLst>
                  <a:path w="130350" h="131321">
                    <a:moveTo>
                      <a:pt x="65175" y="0"/>
                    </a:moveTo>
                    <a:cubicBezTo>
                      <a:pt x="101169" y="0"/>
                      <a:pt x="130350" y="29397"/>
                      <a:pt x="130350" y="65660"/>
                    </a:cubicBezTo>
                    <a:cubicBezTo>
                      <a:pt x="130350" y="101924"/>
                      <a:pt x="101169" y="131321"/>
                      <a:pt x="65175" y="131321"/>
                    </a:cubicBezTo>
                    <a:cubicBezTo>
                      <a:pt x="29179" y="131321"/>
                      <a:pt x="0" y="101924"/>
                      <a:pt x="0" y="65660"/>
                    </a:cubicBezTo>
                    <a:cubicBezTo>
                      <a:pt x="0" y="29397"/>
                      <a:pt x="29179" y="0"/>
                      <a:pt x="65175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14" name="Shape 1814">
                <a:extLst>
                  <a:ext uri="{FF2B5EF4-FFF2-40B4-BE49-F238E27FC236}">
                    <a16:creationId xmlns:a16="http://schemas.microsoft.com/office/drawing/2014/main" id="{5E88664C-5E55-4D9A-92C8-C7DC54770AD4}"/>
                  </a:ext>
                </a:extLst>
              </p:cNvPr>
              <p:cNvSpPr/>
              <p:nvPr/>
            </p:nvSpPr>
            <p:spPr>
              <a:xfrm>
                <a:off x="3124901" y="1532327"/>
                <a:ext cx="130349" cy="131321"/>
              </a:xfrm>
              <a:custGeom>
                <a:avLst/>
                <a:gdLst/>
                <a:ahLst/>
                <a:cxnLst/>
                <a:rect l="0" t="0" r="0" b="0"/>
                <a:pathLst>
                  <a:path w="130349" h="131321">
                    <a:moveTo>
                      <a:pt x="65174" y="0"/>
                    </a:moveTo>
                    <a:cubicBezTo>
                      <a:pt x="101170" y="0"/>
                      <a:pt x="130349" y="29397"/>
                      <a:pt x="130349" y="65660"/>
                    </a:cubicBezTo>
                    <a:cubicBezTo>
                      <a:pt x="130349" y="101924"/>
                      <a:pt x="101170" y="131321"/>
                      <a:pt x="65174" y="131321"/>
                    </a:cubicBezTo>
                    <a:cubicBezTo>
                      <a:pt x="29178" y="131321"/>
                      <a:pt x="0" y="101924"/>
                      <a:pt x="0" y="65660"/>
                    </a:cubicBezTo>
                    <a:cubicBezTo>
                      <a:pt x="0" y="29397"/>
                      <a:pt x="29178" y="0"/>
                      <a:pt x="65174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15" name="Shape 1815">
                <a:extLst>
                  <a:ext uri="{FF2B5EF4-FFF2-40B4-BE49-F238E27FC236}">
                    <a16:creationId xmlns:a16="http://schemas.microsoft.com/office/drawing/2014/main" id="{394EC11C-376A-4880-A3EC-2C6D4494641E}"/>
                  </a:ext>
                </a:extLst>
              </p:cNvPr>
              <p:cNvSpPr/>
              <p:nvPr/>
            </p:nvSpPr>
            <p:spPr>
              <a:xfrm>
                <a:off x="4436074" y="1532327"/>
                <a:ext cx="130350" cy="131321"/>
              </a:xfrm>
              <a:custGeom>
                <a:avLst/>
                <a:gdLst/>
                <a:ahLst/>
                <a:cxnLst/>
                <a:rect l="0" t="0" r="0" b="0"/>
                <a:pathLst>
                  <a:path w="130350" h="131321">
                    <a:moveTo>
                      <a:pt x="65177" y="0"/>
                    </a:moveTo>
                    <a:cubicBezTo>
                      <a:pt x="101169" y="0"/>
                      <a:pt x="130350" y="29397"/>
                      <a:pt x="130350" y="65660"/>
                    </a:cubicBezTo>
                    <a:cubicBezTo>
                      <a:pt x="130350" y="101924"/>
                      <a:pt x="101169" y="131321"/>
                      <a:pt x="65177" y="131321"/>
                    </a:cubicBezTo>
                    <a:cubicBezTo>
                      <a:pt x="29181" y="131321"/>
                      <a:pt x="0" y="101924"/>
                      <a:pt x="0" y="65660"/>
                    </a:cubicBezTo>
                    <a:cubicBezTo>
                      <a:pt x="0" y="29397"/>
                      <a:pt x="29181" y="0"/>
                      <a:pt x="65177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16" name="Shape 1816">
                <a:extLst>
                  <a:ext uri="{FF2B5EF4-FFF2-40B4-BE49-F238E27FC236}">
                    <a16:creationId xmlns:a16="http://schemas.microsoft.com/office/drawing/2014/main" id="{6765B18E-8C07-41A8-B58A-350112BC5CD0}"/>
                  </a:ext>
                </a:extLst>
              </p:cNvPr>
              <p:cNvSpPr/>
              <p:nvPr/>
            </p:nvSpPr>
            <p:spPr>
              <a:xfrm>
                <a:off x="895887" y="1532327"/>
                <a:ext cx="130350" cy="131321"/>
              </a:xfrm>
              <a:custGeom>
                <a:avLst/>
                <a:gdLst/>
                <a:ahLst/>
                <a:cxnLst/>
                <a:rect l="0" t="0" r="0" b="0"/>
                <a:pathLst>
                  <a:path w="130350" h="131321">
                    <a:moveTo>
                      <a:pt x="65175" y="0"/>
                    </a:moveTo>
                    <a:cubicBezTo>
                      <a:pt x="101169" y="0"/>
                      <a:pt x="130350" y="29397"/>
                      <a:pt x="130350" y="65660"/>
                    </a:cubicBezTo>
                    <a:cubicBezTo>
                      <a:pt x="130350" y="101924"/>
                      <a:pt x="101169" y="131321"/>
                      <a:pt x="65175" y="131321"/>
                    </a:cubicBezTo>
                    <a:cubicBezTo>
                      <a:pt x="29180" y="131321"/>
                      <a:pt x="0" y="101924"/>
                      <a:pt x="0" y="65660"/>
                    </a:cubicBezTo>
                    <a:cubicBezTo>
                      <a:pt x="0" y="29397"/>
                      <a:pt x="29180" y="0"/>
                      <a:pt x="65175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17" name="Shape 1817">
                <a:extLst>
                  <a:ext uri="{FF2B5EF4-FFF2-40B4-BE49-F238E27FC236}">
                    <a16:creationId xmlns:a16="http://schemas.microsoft.com/office/drawing/2014/main" id="{0883A663-7E96-41A5-BE1D-02CC8E8F3D4B}"/>
                  </a:ext>
                </a:extLst>
              </p:cNvPr>
              <p:cNvSpPr/>
              <p:nvPr/>
            </p:nvSpPr>
            <p:spPr>
              <a:xfrm>
                <a:off x="2207061" y="1532327"/>
                <a:ext cx="130352" cy="131321"/>
              </a:xfrm>
              <a:custGeom>
                <a:avLst/>
                <a:gdLst/>
                <a:ahLst/>
                <a:cxnLst/>
                <a:rect l="0" t="0" r="0" b="0"/>
                <a:pathLst>
                  <a:path w="130352" h="131321">
                    <a:moveTo>
                      <a:pt x="65176" y="0"/>
                    </a:moveTo>
                    <a:cubicBezTo>
                      <a:pt x="101172" y="0"/>
                      <a:pt x="130352" y="29397"/>
                      <a:pt x="130352" y="65660"/>
                    </a:cubicBezTo>
                    <a:cubicBezTo>
                      <a:pt x="130352" y="101924"/>
                      <a:pt x="101172" y="131321"/>
                      <a:pt x="65176" y="131321"/>
                    </a:cubicBezTo>
                    <a:cubicBezTo>
                      <a:pt x="29181" y="131321"/>
                      <a:pt x="0" y="101924"/>
                      <a:pt x="0" y="65660"/>
                    </a:cubicBezTo>
                    <a:cubicBezTo>
                      <a:pt x="0" y="29397"/>
                      <a:pt x="29181" y="0"/>
                      <a:pt x="65176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18" name="Shape 1818">
                <a:extLst>
                  <a:ext uri="{FF2B5EF4-FFF2-40B4-BE49-F238E27FC236}">
                    <a16:creationId xmlns:a16="http://schemas.microsoft.com/office/drawing/2014/main" id="{7C1C7478-3B1A-49A7-8F99-BD63CED75D87}"/>
                  </a:ext>
                </a:extLst>
              </p:cNvPr>
              <p:cNvSpPr/>
              <p:nvPr/>
            </p:nvSpPr>
            <p:spPr>
              <a:xfrm>
                <a:off x="3518237" y="1532327"/>
                <a:ext cx="130351" cy="131321"/>
              </a:xfrm>
              <a:custGeom>
                <a:avLst/>
                <a:gdLst/>
                <a:ahLst/>
                <a:cxnLst/>
                <a:rect l="0" t="0" r="0" b="0"/>
                <a:pathLst>
                  <a:path w="130351" h="131321">
                    <a:moveTo>
                      <a:pt x="65175" y="0"/>
                    </a:moveTo>
                    <a:cubicBezTo>
                      <a:pt x="101171" y="0"/>
                      <a:pt x="130351" y="29397"/>
                      <a:pt x="130351" y="65660"/>
                    </a:cubicBezTo>
                    <a:cubicBezTo>
                      <a:pt x="130351" y="101924"/>
                      <a:pt x="101171" y="131321"/>
                      <a:pt x="65175" y="131321"/>
                    </a:cubicBezTo>
                    <a:cubicBezTo>
                      <a:pt x="29180" y="131321"/>
                      <a:pt x="0" y="101924"/>
                      <a:pt x="0" y="65660"/>
                    </a:cubicBezTo>
                    <a:cubicBezTo>
                      <a:pt x="0" y="29397"/>
                      <a:pt x="29180" y="0"/>
                      <a:pt x="65175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19" name="Shape 1819">
                <a:extLst>
                  <a:ext uri="{FF2B5EF4-FFF2-40B4-BE49-F238E27FC236}">
                    <a16:creationId xmlns:a16="http://schemas.microsoft.com/office/drawing/2014/main" id="{24BF6EEB-0D7E-44E0-A8B8-293F6D1475A6}"/>
                  </a:ext>
                </a:extLst>
              </p:cNvPr>
              <p:cNvSpPr/>
              <p:nvPr/>
            </p:nvSpPr>
            <p:spPr>
              <a:xfrm>
                <a:off x="4829411" y="1532327"/>
                <a:ext cx="130349" cy="131321"/>
              </a:xfrm>
              <a:custGeom>
                <a:avLst/>
                <a:gdLst/>
                <a:ahLst/>
                <a:cxnLst/>
                <a:rect l="0" t="0" r="0" b="0"/>
                <a:pathLst>
                  <a:path w="130349" h="131321">
                    <a:moveTo>
                      <a:pt x="65175" y="0"/>
                    </a:moveTo>
                    <a:cubicBezTo>
                      <a:pt x="101171" y="0"/>
                      <a:pt x="130349" y="29397"/>
                      <a:pt x="130349" y="65660"/>
                    </a:cubicBezTo>
                    <a:cubicBezTo>
                      <a:pt x="130349" y="101924"/>
                      <a:pt x="101171" y="131321"/>
                      <a:pt x="65175" y="131321"/>
                    </a:cubicBezTo>
                    <a:cubicBezTo>
                      <a:pt x="29181" y="131321"/>
                      <a:pt x="0" y="101924"/>
                      <a:pt x="0" y="65660"/>
                    </a:cubicBezTo>
                    <a:cubicBezTo>
                      <a:pt x="0" y="29397"/>
                      <a:pt x="29181" y="0"/>
                      <a:pt x="65175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20" name="Shape 1821">
                <a:extLst>
                  <a:ext uri="{FF2B5EF4-FFF2-40B4-BE49-F238E27FC236}">
                    <a16:creationId xmlns:a16="http://schemas.microsoft.com/office/drawing/2014/main" id="{6764E4F6-3BF4-4320-A7F7-033A3171D589}"/>
                  </a:ext>
                </a:extLst>
              </p:cNvPr>
              <p:cNvSpPr/>
              <p:nvPr/>
            </p:nvSpPr>
            <p:spPr>
              <a:xfrm>
                <a:off x="2010395" y="211386"/>
                <a:ext cx="130349" cy="131322"/>
              </a:xfrm>
              <a:custGeom>
                <a:avLst/>
                <a:gdLst/>
                <a:ahLst/>
                <a:cxnLst/>
                <a:rect l="0" t="0" r="0" b="0"/>
                <a:pathLst>
                  <a:path w="130349" h="131322">
                    <a:moveTo>
                      <a:pt x="65174" y="0"/>
                    </a:moveTo>
                    <a:cubicBezTo>
                      <a:pt x="101170" y="0"/>
                      <a:pt x="130349" y="29398"/>
                      <a:pt x="130349" y="65660"/>
                    </a:cubicBezTo>
                    <a:cubicBezTo>
                      <a:pt x="130349" y="101925"/>
                      <a:pt x="101170" y="131322"/>
                      <a:pt x="65174" y="131322"/>
                    </a:cubicBezTo>
                    <a:cubicBezTo>
                      <a:pt x="29180" y="131322"/>
                      <a:pt x="0" y="101925"/>
                      <a:pt x="0" y="65660"/>
                    </a:cubicBezTo>
                    <a:cubicBezTo>
                      <a:pt x="0" y="29398"/>
                      <a:pt x="29180" y="0"/>
                      <a:pt x="65174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21" name="Shape 1822">
                <a:extLst>
                  <a:ext uri="{FF2B5EF4-FFF2-40B4-BE49-F238E27FC236}">
                    <a16:creationId xmlns:a16="http://schemas.microsoft.com/office/drawing/2014/main" id="{97337F49-7CE3-4E94-9A25-28D352B5E2FC}"/>
                  </a:ext>
                </a:extLst>
              </p:cNvPr>
              <p:cNvSpPr/>
              <p:nvPr/>
            </p:nvSpPr>
            <p:spPr>
              <a:xfrm>
                <a:off x="3321568" y="211386"/>
                <a:ext cx="130350" cy="131322"/>
              </a:xfrm>
              <a:custGeom>
                <a:avLst/>
                <a:gdLst/>
                <a:ahLst/>
                <a:cxnLst/>
                <a:rect l="0" t="0" r="0" b="0"/>
                <a:pathLst>
                  <a:path w="130350" h="131322">
                    <a:moveTo>
                      <a:pt x="65175" y="0"/>
                    </a:moveTo>
                    <a:cubicBezTo>
                      <a:pt x="101172" y="0"/>
                      <a:pt x="130350" y="29398"/>
                      <a:pt x="130350" y="65660"/>
                    </a:cubicBezTo>
                    <a:cubicBezTo>
                      <a:pt x="130350" y="101925"/>
                      <a:pt x="101172" y="131322"/>
                      <a:pt x="65175" y="131322"/>
                    </a:cubicBezTo>
                    <a:cubicBezTo>
                      <a:pt x="29181" y="131322"/>
                      <a:pt x="0" y="101925"/>
                      <a:pt x="0" y="65660"/>
                    </a:cubicBezTo>
                    <a:cubicBezTo>
                      <a:pt x="0" y="29398"/>
                      <a:pt x="29181" y="0"/>
                      <a:pt x="65175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22" name="Shape 1823">
                <a:extLst>
                  <a:ext uri="{FF2B5EF4-FFF2-40B4-BE49-F238E27FC236}">
                    <a16:creationId xmlns:a16="http://schemas.microsoft.com/office/drawing/2014/main" id="{67C0FB19-D0F4-47B6-A979-C3598E17DC43}"/>
                  </a:ext>
                </a:extLst>
              </p:cNvPr>
              <p:cNvSpPr/>
              <p:nvPr/>
            </p:nvSpPr>
            <p:spPr>
              <a:xfrm>
                <a:off x="4632744" y="211386"/>
                <a:ext cx="130350" cy="131322"/>
              </a:xfrm>
              <a:custGeom>
                <a:avLst/>
                <a:gdLst/>
                <a:ahLst/>
                <a:cxnLst/>
                <a:rect l="0" t="0" r="0" b="0"/>
                <a:pathLst>
                  <a:path w="130350" h="131322">
                    <a:moveTo>
                      <a:pt x="65175" y="0"/>
                    </a:moveTo>
                    <a:cubicBezTo>
                      <a:pt x="101169" y="0"/>
                      <a:pt x="130350" y="29398"/>
                      <a:pt x="130350" y="65660"/>
                    </a:cubicBezTo>
                    <a:cubicBezTo>
                      <a:pt x="130350" y="101925"/>
                      <a:pt x="101169" y="131322"/>
                      <a:pt x="65175" y="131322"/>
                    </a:cubicBezTo>
                    <a:cubicBezTo>
                      <a:pt x="29178" y="131322"/>
                      <a:pt x="0" y="101925"/>
                      <a:pt x="0" y="65660"/>
                    </a:cubicBezTo>
                    <a:cubicBezTo>
                      <a:pt x="0" y="29398"/>
                      <a:pt x="29178" y="0"/>
                      <a:pt x="65175" y="0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23" name="Shape 1824">
                <a:extLst>
                  <a:ext uri="{FF2B5EF4-FFF2-40B4-BE49-F238E27FC236}">
                    <a16:creationId xmlns:a16="http://schemas.microsoft.com/office/drawing/2014/main" id="{51821005-BB77-476D-9450-30F92268AF36}"/>
                  </a:ext>
                </a:extLst>
              </p:cNvPr>
              <p:cNvSpPr/>
              <p:nvPr/>
            </p:nvSpPr>
            <p:spPr>
              <a:xfrm>
                <a:off x="604784" y="1846922"/>
                <a:ext cx="136238" cy="915027"/>
              </a:xfrm>
              <a:custGeom>
                <a:avLst/>
                <a:gdLst/>
                <a:ahLst/>
                <a:cxnLst/>
                <a:rect l="0" t="0" r="0" b="0"/>
                <a:pathLst>
                  <a:path w="136238" h="915027">
                    <a:moveTo>
                      <a:pt x="136238" y="915027"/>
                    </a:moveTo>
                    <a:lnTo>
                      <a:pt x="0" y="0"/>
                    </a:lnTo>
                  </a:path>
                </a:pathLst>
              </a:custGeom>
              <a:ln w="18433" cap="flat"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24" name="Shape 1825">
                <a:extLst>
                  <a:ext uri="{FF2B5EF4-FFF2-40B4-BE49-F238E27FC236}">
                    <a16:creationId xmlns:a16="http://schemas.microsoft.com/office/drawing/2014/main" id="{20FEBAF7-CFD2-49DF-B946-C951DD9BE8B1}"/>
                  </a:ext>
                </a:extLst>
              </p:cNvPr>
              <p:cNvSpPr/>
              <p:nvPr/>
            </p:nvSpPr>
            <p:spPr>
              <a:xfrm>
                <a:off x="539980" y="1754969"/>
                <a:ext cx="146037" cy="158157"/>
              </a:xfrm>
              <a:custGeom>
                <a:avLst/>
                <a:gdLst/>
                <a:ahLst/>
                <a:cxnLst/>
                <a:rect l="0" t="0" r="0" b="0"/>
                <a:pathLst>
                  <a:path w="146037" h="158157">
                    <a:moveTo>
                      <a:pt x="51114" y="0"/>
                    </a:moveTo>
                    <a:lnTo>
                      <a:pt x="146037" y="136091"/>
                    </a:lnTo>
                    <a:lnTo>
                      <a:pt x="64804" y="91953"/>
                    </a:lnTo>
                    <a:lnTo>
                      <a:pt x="0" y="158157"/>
                    </a:lnTo>
                    <a:lnTo>
                      <a:pt x="51114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25" name="Shape 1826">
                <a:extLst>
                  <a:ext uri="{FF2B5EF4-FFF2-40B4-BE49-F238E27FC236}">
                    <a16:creationId xmlns:a16="http://schemas.microsoft.com/office/drawing/2014/main" id="{BB634EF0-BC79-48D2-B680-00C57406354A}"/>
                  </a:ext>
                </a:extLst>
              </p:cNvPr>
              <p:cNvSpPr/>
              <p:nvPr/>
            </p:nvSpPr>
            <p:spPr>
              <a:xfrm>
                <a:off x="1915959" y="1846922"/>
                <a:ext cx="136237" cy="915027"/>
              </a:xfrm>
              <a:custGeom>
                <a:avLst/>
                <a:gdLst/>
                <a:ahLst/>
                <a:cxnLst/>
                <a:rect l="0" t="0" r="0" b="0"/>
                <a:pathLst>
                  <a:path w="136237" h="915027">
                    <a:moveTo>
                      <a:pt x="136237" y="915027"/>
                    </a:moveTo>
                    <a:lnTo>
                      <a:pt x="0" y="0"/>
                    </a:lnTo>
                  </a:path>
                </a:pathLst>
              </a:custGeom>
              <a:ln w="18433" cap="flat"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26" name="Shape 1827">
                <a:extLst>
                  <a:ext uri="{FF2B5EF4-FFF2-40B4-BE49-F238E27FC236}">
                    <a16:creationId xmlns:a16="http://schemas.microsoft.com/office/drawing/2014/main" id="{A26B7D61-AF9E-4657-BA04-6E1CAC83484F}"/>
                  </a:ext>
                </a:extLst>
              </p:cNvPr>
              <p:cNvSpPr/>
              <p:nvPr/>
            </p:nvSpPr>
            <p:spPr>
              <a:xfrm>
                <a:off x="1851155" y="1754969"/>
                <a:ext cx="146037" cy="158157"/>
              </a:xfrm>
              <a:custGeom>
                <a:avLst/>
                <a:gdLst/>
                <a:ahLst/>
                <a:cxnLst/>
                <a:rect l="0" t="0" r="0" b="0"/>
                <a:pathLst>
                  <a:path w="146037" h="158157">
                    <a:moveTo>
                      <a:pt x="51115" y="0"/>
                    </a:moveTo>
                    <a:lnTo>
                      <a:pt x="146037" y="136091"/>
                    </a:lnTo>
                    <a:lnTo>
                      <a:pt x="64804" y="91953"/>
                    </a:lnTo>
                    <a:lnTo>
                      <a:pt x="0" y="158157"/>
                    </a:lnTo>
                    <a:lnTo>
                      <a:pt x="51115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27" name="Shape 1828">
                <a:extLst>
                  <a:ext uri="{FF2B5EF4-FFF2-40B4-BE49-F238E27FC236}">
                    <a16:creationId xmlns:a16="http://schemas.microsoft.com/office/drawing/2014/main" id="{E24EFA92-A5D4-45F6-9A11-34ACA29FA405}"/>
                  </a:ext>
                </a:extLst>
              </p:cNvPr>
              <p:cNvSpPr/>
              <p:nvPr/>
            </p:nvSpPr>
            <p:spPr>
              <a:xfrm>
                <a:off x="3227133" y="1846922"/>
                <a:ext cx="136239" cy="915027"/>
              </a:xfrm>
              <a:custGeom>
                <a:avLst/>
                <a:gdLst/>
                <a:ahLst/>
                <a:cxnLst/>
                <a:rect l="0" t="0" r="0" b="0"/>
                <a:pathLst>
                  <a:path w="136239" h="915027">
                    <a:moveTo>
                      <a:pt x="136239" y="915027"/>
                    </a:moveTo>
                    <a:lnTo>
                      <a:pt x="0" y="0"/>
                    </a:lnTo>
                  </a:path>
                </a:pathLst>
              </a:custGeom>
              <a:ln w="18433" cap="flat"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28" name="Shape 1829">
                <a:extLst>
                  <a:ext uri="{FF2B5EF4-FFF2-40B4-BE49-F238E27FC236}">
                    <a16:creationId xmlns:a16="http://schemas.microsoft.com/office/drawing/2014/main" id="{CF8219AE-EAAA-4385-B1DF-FF9BDCD14E07}"/>
                  </a:ext>
                </a:extLst>
              </p:cNvPr>
              <p:cNvSpPr/>
              <p:nvPr/>
            </p:nvSpPr>
            <p:spPr>
              <a:xfrm>
                <a:off x="3162329" y="1754969"/>
                <a:ext cx="146037" cy="158157"/>
              </a:xfrm>
              <a:custGeom>
                <a:avLst/>
                <a:gdLst/>
                <a:ahLst/>
                <a:cxnLst/>
                <a:rect l="0" t="0" r="0" b="0"/>
                <a:pathLst>
                  <a:path w="146037" h="158157">
                    <a:moveTo>
                      <a:pt x="51115" y="0"/>
                    </a:moveTo>
                    <a:lnTo>
                      <a:pt x="146037" y="136091"/>
                    </a:lnTo>
                    <a:lnTo>
                      <a:pt x="64804" y="91953"/>
                    </a:lnTo>
                    <a:lnTo>
                      <a:pt x="0" y="158157"/>
                    </a:lnTo>
                    <a:lnTo>
                      <a:pt x="51115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29" name="Shape 1830">
                <a:extLst>
                  <a:ext uri="{FF2B5EF4-FFF2-40B4-BE49-F238E27FC236}">
                    <a16:creationId xmlns:a16="http://schemas.microsoft.com/office/drawing/2014/main" id="{2593E52D-6712-4D0A-B824-3D6E805D5BD6}"/>
                  </a:ext>
                </a:extLst>
              </p:cNvPr>
              <p:cNvSpPr/>
              <p:nvPr/>
            </p:nvSpPr>
            <p:spPr>
              <a:xfrm>
                <a:off x="4538310" y="1846922"/>
                <a:ext cx="136234" cy="915027"/>
              </a:xfrm>
              <a:custGeom>
                <a:avLst/>
                <a:gdLst/>
                <a:ahLst/>
                <a:cxnLst/>
                <a:rect l="0" t="0" r="0" b="0"/>
                <a:pathLst>
                  <a:path w="136234" h="915027">
                    <a:moveTo>
                      <a:pt x="136234" y="915027"/>
                    </a:moveTo>
                    <a:lnTo>
                      <a:pt x="0" y="0"/>
                    </a:lnTo>
                  </a:path>
                </a:pathLst>
              </a:custGeom>
              <a:ln w="18433" cap="flat"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30" name="Shape 1831">
                <a:extLst>
                  <a:ext uri="{FF2B5EF4-FFF2-40B4-BE49-F238E27FC236}">
                    <a16:creationId xmlns:a16="http://schemas.microsoft.com/office/drawing/2014/main" id="{55F48231-50BB-4420-9057-9296404AF559}"/>
                  </a:ext>
                </a:extLst>
              </p:cNvPr>
              <p:cNvSpPr/>
              <p:nvPr/>
            </p:nvSpPr>
            <p:spPr>
              <a:xfrm>
                <a:off x="4473505" y="1754969"/>
                <a:ext cx="146038" cy="158157"/>
              </a:xfrm>
              <a:custGeom>
                <a:avLst/>
                <a:gdLst/>
                <a:ahLst/>
                <a:cxnLst/>
                <a:rect l="0" t="0" r="0" b="0"/>
                <a:pathLst>
                  <a:path w="146038" h="158157">
                    <a:moveTo>
                      <a:pt x="51112" y="0"/>
                    </a:moveTo>
                    <a:lnTo>
                      <a:pt x="146038" y="136091"/>
                    </a:lnTo>
                    <a:lnTo>
                      <a:pt x="64805" y="91953"/>
                    </a:lnTo>
                    <a:lnTo>
                      <a:pt x="0" y="158157"/>
                    </a:lnTo>
                    <a:lnTo>
                      <a:pt x="51112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31" name="Shape 1832">
                <a:extLst>
                  <a:ext uri="{FF2B5EF4-FFF2-40B4-BE49-F238E27FC236}">
                    <a16:creationId xmlns:a16="http://schemas.microsoft.com/office/drawing/2014/main" id="{139EFEE8-FF34-4C50-B5D2-B09DD8B5921F}"/>
                  </a:ext>
                </a:extLst>
              </p:cNvPr>
              <p:cNvSpPr/>
              <p:nvPr/>
            </p:nvSpPr>
            <p:spPr>
              <a:xfrm>
                <a:off x="787766" y="1846922"/>
                <a:ext cx="136237" cy="915027"/>
              </a:xfrm>
              <a:custGeom>
                <a:avLst/>
                <a:gdLst/>
                <a:ahLst/>
                <a:cxnLst/>
                <a:rect l="0" t="0" r="0" b="0"/>
                <a:pathLst>
                  <a:path w="136237" h="915027">
                    <a:moveTo>
                      <a:pt x="0" y="915027"/>
                    </a:moveTo>
                    <a:lnTo>
                      <a:pt x="136237" y="0"/>
                    </a:lnTo>
                  </a:path>
                </a:pathLst>
              </a:custGeom>
              <a:ln w="18433" cap="flat">
                <a:custDash>
                  <a:ds d="145138" sp="362856"/>
                </a:custDash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32" name="Shape 1833">
                <a:extLst>
                  <a:ext uri="{FF2B5EF4-FFF2-40B4-BE49-F238E27FC236}">
                    <a16:creationId xmlns:a16="http://schemas.microsoft.com/office/drawing/2014/main" id="{18B9FCE6-C34E-46AC-B669-4F11157A9B5C}"/>
                  </a:ext>
                </a:extLst>
              </p:cNvPr>
              <p:cNvSpPr/>
              <p:nvPr/>
            </p:nvSpPr>
            <p:spPr>
              <a:xfrm>
                <a:off x="842771" y="1754969"/>
                <a:ext cx="146036" cy="158157"/>
              </a:xfrm>
              <a:custGeom>
                <a:avLst/>
                <a:gdLst/>
                <a:ahLst/>
                <a:cxnLst/>
                <a:rect l="0" t="0" r="0" b="0"/>
                <a:pathLst>
                  <a:path w="146036" h="158157">
                    <a:moveTo>
                      <a:pt x="94921" y="0"/>
                    </a:moveTo>
                    <a:lnTo>
                      <a:pt x="146036" y="158157"/>
                    </a:lnTo>
                    <a:lnTo>
                      <a:pt x="81232" y="91953"/>
                    </a:lnTo>
                    <a:lnTo>
                      <a:pt x="0" y="136091"/>
                    </a:lnTo>
                    <a:lnTo>
                      <a:pt x="94921" y="0"/>
                    </a:lnTo>
                    <a:close/>
                  </a:path>
                </a:pathLst>
              </a:custGeom>
              <a:ln w="0" cap="flat">
                <a:custDash>
                  <a:ds d="39850" sp="99628"/>
                </a:custDash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33" name="Shape 1834">
                <a:extLst>
                  <a:ext uri="{FF2B5EF4-FFF2-40B4-BE49-F238E27FC236}">
                    <a16:creationId xmlns:a16="http://schemas.microsoft.com/office/drawing/2014/main" id="{1F485822-AD37-4003-A2EC-E8AD93756E67}"/>
                  </a:ext>
                </a:extLst>
              </p:cNvPr>
              <p:cNvSpPr/>
              <p:nvPr/>
            </p:nvSpPr>
            <p:spPr>
              <a:xfrm>
                <a:off x="2098941" y="1846922"/>
                <a:ext cx="136236" cy="915027"/>
              </a:xfrm>
              <a:custGeom>
                <a:avLst/>
                <a:gdLst/>
                <a:ahLst/>
                <a:cxnLst/>
                <a:rect l="0" t="0" r="0" b="0"/>
                <a:pathLst>
                  <a:path w="136236" h="915027">
                    <a:moveTo>
                      <a:pt x="0" y="915027"/>
                    </a:moveTo>
                    <a:lnTo>
                      <a:pt x="136236" y="0"/>
                    </a:lnTo>
                  </a:path>
                </a:pathLst>
              </a:custGeom>
              <a:ln w="18433" cap="flat">
                <a:custDash>
                  <a:ds d="145138" sp="362856"/>
                </a:custDash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34" name="Shape 1835">
                <a:extLst>
                  <a:ext uri="{FF2B5EF4-FFF2-40B4-BE49-F238E27FC236}">
                    <a16:creationId xmlns:a16="http://schemas.microsoft.com/office/drawing/2014/main" id="{8D5E13CB-E6D6-4A17-AC6A-1DA4A0A9258E}"/>
                  </a:ext>
                </a:extLst>
              </p:cNvPr>
              <p:cNvSpPr/>
              <p:nvPr/>
            </p:nvSpPr>
            <p:spPr>
              <a:xfrm>
                <a:off x="2153946" y="1754969"/>
                <a:ext cx="146036" cy="158157"/>
              </a:xfrm>
              <a:custGeom>
                <a:avLst/>
                <a:gdLst/>
                <a:ahLst/>
                <a:cxnLst/>
                <a:rect l="0" t="0" r="0" b="0"/>
                <a:pathLst>
                  <a:path w="146036" h="158157">
                    <a:moveTo>
                      <a:pt x="94922" y="0"/>
                    </a:moveTo>
                    <a:lnTo>
                      <a:pt x="146036" y="158157"/>
                    </a:lnTo>
                    <a:lnTo>
                      <a:pt x="81232" y="91953"/>
                    </a:lnTo>
                    <a:lnTo>
                      <a:pt x="0" y="136091"/>
                    </a:lnTo>
                    <a:lnTo>
                      <a:pt x="94922" y="0"/>
                    </a:lnTo>
                    <a:close/>
                  </a:path>
                </a:pathLst>
              </a:custGeom>
              <a:ln w="0" cap="flat">
                <a:custDash>
                  <a:ds d="39850" sp="99628"/>
                </a:custDash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35" name="Shape 1836">
                <a:extLst>
                  <a:ext uri="{FF2B5EF4-FFF2-40B4-BE49-F238E27FC236}">
                    <a16:creationId xmlns:a16="http://schemas.microsoft.com/office/drawing/2014/main" id="{E763A75B-E2CB-446C-8FE6-6B30B665AD27}"/>
                  </a:ext>
                </a:extLst>
              </p:cNvPr>
              <p:cNvSpPr/>
              <p:nvPr/>
            </p:nvSpPr>
            <p:spPr>
              <a:xfrm>
                <a:off x="3410114" y="1846922"/>
                <a:ext cx="136239" cy="915027"/>
              </a:xfrm>
              <a:custGeom>
                <a:avLst/>
                <a:gdLst/>
                <a:ahLst/>
                <a:cxnLst/>
                <a:rect l="0" t="0" r="0" b="0"/>
                <a:pathLst>
                  <a:path w="136239" h="915027">
                    <a:moveTo>
                      <a:pt x="0" y="915027"/>
                    </a:moveTo>
                    <a:lnTo>
                      <a:pt x="136239" y="0"/>
                    </a:lnTo>
                  </a:path>
                </a:pathLst>
              </a:custGeom>
              <a:ln w="18433" cap="flat">
                <a:custDash>
                  <a:ds d="145138" sp="362856"/>
                </a:custDash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36" name="Shape 1837">
                <a:extLst>
                  <a:ext uri="{FF2B5EF4-FFF2-40B4-BE49-F238E27FC236}">
                    <a16:creationId xmlns:a16="http://schemas.microsoft.com/office/drawing/2014/main" id="{AFE3EBD4-3D0D-44D2-BE9B-DDB2E5D1A2C2}"/>
                  </a:ext>
                </a:extLst>
              </p:cNvPr>
              <p:cNvSpPr/>
              <p:nvPr/>
            </p:nvSpPr>
            <p:spPr>
              <a:xfrm>
                <a:off x="3465120" y="1754969"/>
                <a:ext cx="146037" cy="158157"/>
              </a:xfrm>
              <a:custGeom>
                <a:avLst/>
                <a:gdLst/>
                <a:ahLst/>
                <a:cxnLst/>
                <a:rect l="0" t="0" r="0" b="0"/>
                <a:pathLst>
                  <a:path w="146037" h="158157">
                    <a:moveTo>
                      <a:pt x="94923" y="0"/>
                    </a:moveTo>
                    <a:lnTo>
                      <a:pt x="146037" y="158157"/>
                    </a:lnTo>
                    <a:lnTo>
                      <a:pt x="81233" y="91953"/>
                    </a:lnTo>
                    <a:lnTo>
                      <a:pt x="0" y="136091"/>
                    </a:lnTo>
                    <a:lnTo>
                      <a:pt x="94923" y="0"/>
                    </a:lnTo>
                    <a:close/>
                  </a:path>
                </a:pathLst>
              </a:custGeom>
              <a:ln w="0" cap="flat">
                <a:custDash>
                  <a:ds d="39850" sp="99628"/>
                </a:custDash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37" name="Shape 1838">
                <a:extLst>
                  <a:ext uri="{FF2B5EF4-FFF2-40B4-BE49-F238E27FC236}">
                    <a16:creationId xmlns:a16="http://schemas.microsoft.com/office/drawing/2014/main" id="{E121DCB5-CAC7-42E2-A7FE-683FD7E77430}"/>
                  </a:ext>
                </a:extLst>
              </p:cNvPr>
              <p:cNvSpPr/>
              <p:nvPr/>
            </p:nvSpPr>
            <p:spPr>
              <a:xfrm>
                <a:off x="4721290" y="1846922"/>
                <a:ext cx="136239" cy="915027"/>
              </a:xfrm>
              <a:custGeom>
                <a:avLst/>
                <a:gdLst/>
                <a:ahLst/>
                <a:cxnLst/>
                <a:rect l="0" t="0" r="0" b="0"/>
                <a:pathLst>
                  <a:path w="136239" h="915027">
                    <a:moveTo>
                      <a:pt x="0" y="915027"/>
                    </a:moveTo>
                    <a:lnTo>
                      <a:pt x="136239" y="0"/>
                    </a:lnTo>
                  </a:path>
                </a:pathLst>
              </a:custGeom>
              <a:ln w="18433" cap="flat">
                <a:custDash>
                  <a:ds d="145138" sp="362856"/>
                </a:custDash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38" name="Shape 1839">
                <a:extLst>
                  <a:ext uri="{FF2B5EF4-FFF2-40B4-BE49-F238E27FC236}">
                    <a16:creationId xmlns:a16="http://schemas.microsoft.com/office/drawing/2014/main" id="{C640B801-88F9-47B5-B333-DEC4A18F3661}"/>
                  </a:ext>
                </a:extLst>
              </p:cNvPr>
              <p:cNvSpPr/>
              <p:nvPr/>
            </p:nvSpPr>
            <p:spPr>
              <a:xfrm>
                <a:off x="4776296" y="1754969"/>
                <a:ext cx="146036" cy="158157"/>
              </a:xfrm>
              <a:custGeom>
                <a:avLst/>
                <a:gdLst/>
                <a:ahLst/>
                <a:cxnLst/>
                <a:rect l="0" t="0" r="0" b="0"/>
                <a:pathLst>
                  <a:path w="146036" h="158157">
                    <a:moveTo>
                      <a:pt x="94923" y="0"/>
                    </a:moveTo>
                    <a:lnTo>
                      <a:pt x="146036" y="158157"/>
                    </a:lnTo>
                    <a:lnTo>
                      <a:pt x="81233" y="91953"/>
                    </a:lnTo>
                    <a:lnTo>
                      <a:pt x="0" y="136091"/>
                    </a:lnTo>
                    <a:lnTo>
                      <a:pt x="94923" y="0"/>
                    </a:lnTo>
                    <a:close/>
                  </a:path>
                </a:pathLst>
              </a:custGeom>
              <a:ln w="0" cap="flat">
                <a:custDash>
                  <a:ds d="39850" sp="99628"/>
                </a:custDash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39" name="Shape 1840">
                <a:extLst>
                  <a:ext uri="{FF2B5EF4-FFF2-40B4-BE49-F238E27FC236}">
                    <a16:creationId xmlns:a16="http://schemas.microsoft.com/office/drawing/2014/main" id="{E52F9BE1-305A-4E90-BC27-71F6D615EFAB}"/>
                  </a:ext>
                </a:extLst>
              </p:cNvPr>
              <p:cNvSpPr/>
              <p:nvPr/>
            </p:nvSpPr>
            <p:spPr>
              <a:xfrm>
                <a:off x="678983" y="1267753"/>
                <a:ext cx="1023489" cy="218151"/>
              </a:xfrm>
              <a:custGeom>
                <a:avLst/>
                <a:gdLst/>
                <a:ahLst/>
                <a:cxnLst/>
                <a:rect l="0" t="0" r="0" b="0"/>
                <a:pathLst>
                  <a:path w="1023489" h="218151">
                    <a:moveTo>
                      <a:pt x="0" y="218151"/>
                    </a:moveTo>
                    <a:cubicBezTo>
                      <a:pt x="216536" y="0"/>
                      <a:pt x="872124" y="0"/>
                      <a:pt x="1023489" y="152495"/>
                    </a:cubicBezTo>
                  </a:path>
                </a:pathLst>
              </a:custGeom>
              <a:ln w="18433" cap="flat">
                <a:miter lim="127000"/>
              </a:ln>
            </p:spPr>
            <p:style>
              <a:lnRef idx="1">
                <a:srgbClr val="FF7F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40" name="Shape 1841">
                <a:extLst>
                  <a:ext uri="{FF2B5EF4-FFF2-40B4-BE49-F238E27FC236}">
                    <a16:creationId xmlns:a16="http://schemas.microsoft.com/office/drawing/2014/main" id="{B896DB85-28D5-466F-8B53-C27284E72B51}"/>
                  </a:ext>
                </a:extLst>
              </p:cNvPr>
              <p:cNvSpPr/>
              <p:nvPr/>
            </p:nvSpPr>
            <p:spPr>
              <a:xfrm>
                <a:off x="1611236" y="1328333"/>
                <a:ext cx="156406" cy="157569"/>
              </a:xfrm>
              <a:custGeom>
                <a:avLst/>
                <a:gdLst/>
                <a:ahLst/>
                <a:cxnLst/>
                <a:rect l="0" t="0" r="0" b="0"/>
                <a:pathLst>
                  <a:path w="156406" h="157569">
                    <a:moveTo>
                      <a:pt x="104270" y="0"/>
                    </a:moveTo>
                    <a:lnTo>
                      <a:pt x="156406" y="157569"/>
                    </a:lnTo>
                    <a:lnTo>
                      <a:pt x="0" y="105047"/>
                    </a:lnTo>
                    <a:lnTo>
                      <a:pt x="91237" y="91915"/>
                    </a:lnTo>
                    <a:lnTo>
                      <a:pt x="10427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41" name="Shape 1842">
                <a:extLst>
                  <a:ext uri="{FF2B5EF4-FFF2-40B4-BE49-F238E27FC236}">
                    <a16:creationId xmlns:a16="http://schemas.microsoft.com/office/drawing/2014/main" id="{80FAAFD0-AF4C-447A-9093-63E516A357B4}"/>
                  </a:ext>
                </a:extLst>
              </p:cNvPr>
              <p:cNvSpPr/>
              <p:nvPr/>
            </p:nvSpPr>
            <p:spPr>
              <a:xfrm>
                <a:off x="1990159" y="1267753"/>
                <a:ext cx="1023490" cy="218151"/>
              </a:xfrm>
              <a:custGeom>
                <a:avLst/>
                <a:gdLst/>
                <a:ahLst/>
                <a:cxnLst/>
                <a:rect l="0" t="0" r="0" b="0"/>
                <a:pathLst>
                  <a:path w="1023490" h="218151">
                    <a:moveTo>
                      <a:pt x="0" y="218151"/>
                    </a:moveTo>
                    <a:cubicBezTo>
                      <a:pt x="216534" y="0"/>
                      <a:pt x="872124" y="0"/>
                      <a:pt x="1023490" y="152495"/>
                    </a:cubicBezTo>
                  </a:path>
                </a:pathLst>
              </a:custGeom>
              <a:ln w="18433" cap="flat">
                <a:miter lim="127000"/>
              </a:ln>
            </p:spPr>
            <p:style>
              <a:lnRef idx="1">
                <a:srgbClr val="FF7F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42" name="Shape 1843">
                <a:extLst>
                  <a:ext uri="{FF2B5EF4-FFF2-40B4-BE49-F238E27FC236}">
                    <a16:creationId xmlns:a16="http://schemas.microsoft.com/office/drawing/2014/main" id="{0DED03B8-22B4-4C26-9723-E5A99D746C02}"/>
                  </a:ext>
                </a:extLst>
              </p:cNvPr>
              <p:cNvSpPr/>
              <p:nvPr/>
            </p:nvSpPr>
            <p:spPr>
              <a:xfrm>
                <a:off x="2922412" y="1328333"/>
                <a:ext cx="156406" cy="157569"/>
              </a:xfrm>
              <a:custGeom>
                <a:avLst/>
                <a:gdLst/>
                <a:ahLst/>
                <a:cxnLst/>
                <a:rect l="0" t="0" r="0" b="0"/>
                <a:pathLst>
                  <a:path w="156406" h="157569">
                    <a:moveTo>
                      <a:pt x="104270" y="0"/>
                    </a:moveTo>
                    <a:lnTo>
                      <a:pt x="156406" y="157569"/>
                    </a:lnTo>
                    <a:lnTo>
                      <a:pt x="0" y="105047"/>
                    </a:lnTo>
                    <a:lnTo>
                      <a:pt x="91237" y="91915"/>
                    </a:lnTo>
                    <a:lnTo>
                      <a:pt x="10427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43" name="Shape 1844">
                <a:extLst>
                  <a:ext uri="{FF2B5EF4-FFF2-40B4-BE49-F238E27FC236}">
                    <a16:creationId xmlns:a16="http://schemas.microsoft.com/office/drawing/2014/main" id="{1A8A78E5-10A1-4669-A69F-B452F622DD8C}"/>
                  </a:ext>
                </a:extLst>
              </p:cNvPr>
              <p:cNvSpPr/>
              <p:nvPr/>
            </p:nvSpPr>
            <p:spPr>
              <a:xfrm>
                <a:off x="3301333" y="1267753"/>
                <a:ext cx="1023488" cy="218151"/>
              </a:xfrm>
              <a:custGeom>
                <a:avLst/>
                <a:gdLst/>
                <a:ahLst/>
                <a:cxnLst/>
                <a:rect l="0" t="0" r="0" b="0"/>
                <a:pathLst>
                  <a:path w="1023488" h="218151">
                    <a:moveTo>
                      <a:pt x="0" y="218151"/>
                    </a:moveTo>
                    <a:cubicBezTo>
                      <a:pt x="216535" y="0"/>
                      <a:pt x="872124" y="0"/>
                      <a:pt x="1023488" y="152495"/>
                    </a:cubicBezTo>
                  </a:path>
                </a:pathLst>
              </a:custGeom>
              <a:ln w="18433" cap="flat">
                <a:miter lim="127000"/>
              </a:ln>
            </p:spPr>
            <p:style>
              <a:lnRef idx="1">
                <a:srgbClr val="FF7F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44" name="Shape 1845">
                <a:extLst>
                  <a:ext uri="{FF2B5EF4-FFF2-40B4-BE49-F238E27FC236}">
                    <a16:creationId xmlns:a16="http://schemas.microsoft.com/office/drawing/2014/main" id="{E7F14A76-C574-4BC9-B773-0C15D69DD2AD}"/>
                  </a:ext>
                </a:extLst>
              </p:cNvPr>
              <p:cNvSpPr/>
              <p:nvPr/>
            </p:nvSpPr>
            <p:spPr>
              <a:xfrm>
                <a:off x="4233587" y="1328333"/>
                <a:ext cx="156404" cy="157569"/>
              </a:xfrm>
              <a:custGeom>
                <a:avLst/>
                <a:gdLst/>
                <a:ahLst/>
                <a:cxnLst/>
                <a:rect l="0" t="0" r="0" b="0"/>
                <a:pathLst>
                  <a:path w="156404" h="157569">
                    <a:moveTo>
                      <a:pt x="104269" y="0"/>
                    </a:moveTo>
                    <a:lnTo>
                      <a:pt x="156404" y="157569"/>
                    </a:lnTo>
                    <a:lnTo>
                      <a:pt x="0" y="105047"/>
                    </a:lnTo>
                    <a:lnTo>
                      <a:pt x="91236" y="91915"/>
                    </a:lnTo>
                    <a:lnTo>
                      <a:pt x="104269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45" name="Shape 1846">
                <a:extLst>
                  <a:ext uri="{FF2B5EF4-FFF2-40B4-BE49-F238E27FC236}">
                    <a16:creationId xmlns:a16="http://schemas.microsoft.com/office/drawing/2014/main" id="{C8007A77-B713-4A20-8DA9-C5B47B2C2EBE}"/>
                  </a:ext>
                </a:extLst>
              </p:cNvPr>
              <p:cNvSpPr/>
              <p:nvPr/>
            </p:nvSpPr>
            <p:spPr>
              <a:xfrm>
                <a:off x="1137490" y="1710073"/>
                <a:ext cx="1023489" cy="218149"/>
              </a:xfrm>
              <a:custGeom>
                <a:avLst/>
                <a:gdLst/>
                <a:ahLst/>
                <a:cxnLst/>
                <a:rect l="0" t="0" r="0" b="0"/>
                <a:pathLst>
                  <a:path w="1023489" h="218149">
                    <a:moveTo>
                      <a:pt x="1023489" y="0"/>
                    </a:moveTo>
                    <a:cubicBezTo>
                      <a:pt x="806954" y="218149"/>
                      <a:pt x="151365" y="218149"/>
                      <a:pt x="0" y="65654"/>
                    </a:cubicBezTo>
                  </a:path>
                </a:pathLst>
              </a:custGeom>
              <a:ln w="18433" cap="flat">
                <a:custDash>
                  <a:ds d="145138" sp="362856"/>
                </a:custDash>
                <a:miter lim="127000"/>
              </a:ln>
            </p:spPr>
            <p:style>
              <a:lnRef idx="1">
                <a:srgbClr val="FF7F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46" name="Shape 1847">
                <a:extLst>
                  <a:ext uri="{FF2B5EF4-FFF2-40B4-BE49-F238E27FC236}">
                    <a16:creationId xmlns:a16="http://schemas.microsoft.com/office/drawing/2014/main" id="{51CB162E-51DB-4B19-859C-6AE898401DCA}"/>
                  </a:ext>
                </a:extLst>
              </p:cNvPr>
              <p:cNvSpPr/>
              <p:nvPr/>
            </p:nvSpPr>
            <p:spPr>
              <a:xfrm>
                <a:off x="1072321" y="1710072"/>
                <a:ext cx="156406" cy="157570"/>
              </a:xfrm>
              <a:custGeom>
                <a:avLst/>
                <a:gdLst/>
                <a:ahLst/>
                <a:cxnLst/>
                <a:rect l="0" t="0" r="0" b="0"/>
                <a:pathLst>
                  <a:path w="156406" h="157570">
                    <a:moveTo>
                      <a:pt x="0" y="0"/>
                    </a:moveTo>
                    <a:lnTo>
                      <a:pt x="156406" y="52524"/>
                    </a:lnTo>
                    <a:lnTo>
                      <a:pt x="65169" y="65655"/>
                    </a:lnTo>
                    <a:lnTo>
                      <a:pt x="52136" y="157570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custDash>
                  <a:ds d="39850" sp="99628"/>
                </a:custDash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47" name="Shape 1848">
                <a:extLst>
                  <a:ext uri="{FF2B5EF4-FFF2-40B4-BE49-F238E27FC236}">
                    <a16:creationId xmlns:a16="http://schemas.microsoft.com/office/drawing/2014/main" id="{E988E40A-EEFD-4CD8-9BC1-F9F07ABEE715}"/>
                  </a:ext>
                </a:extLst>
              </p:cNvPr>
              <p:cNvSpPr/>
              <p:nvPr/>
            </p:nvSpPr>
            <p:spPr>
              <a:xfrm>
                <a:off x="2448664" y="1710073"/>
                <a:ext cx="1023489" cy="218149"/>
              </a:xfrm>
              <a:custGeom>
                <a:avLst/>
                <a:gdLst/>
                <a:ahLst/>
                <a:cxnLst/>
                <a:rect l="0" t="0" r="0" b="0"/>
                <a:pathLst>
                  <a:path w="1023489" h="218149">
                    <a:moveTo>
                      <a:pt x="1023489" y="0"/>
                    </a:moveTo>
                    <a:cubicBezTo>
                      <a:pt x="806954" y="218149"/>
                      <a:pt x="151367" y="218149"/>
                      <a:pt x="0" y="65654"/>
                    </a:cubicBezTo>
                  </a:path>
                </a:pathLst>
              </a:custGeom>
              <a:ln w="18433" cap="flat">
                <a:custDash>
                  <a:ds d="145138" sp="362856"/>
                </a:custDash>
                <a:miter lim="127000"/>
              </a:ln>
            </p:spPr>
            <p:style>
              <a:lnRef idx="1">
                <a:srgbClr val="FF7F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48" name="Shape 1849">
                <a:extLst>
                  <a:ext uri="{FF2B5EF4-FFF2-40B4-BE49-F238E27FC236}">
                    <a16:creationId xmlns:a16="http://schemas.microsoft.com/office/drawing/2014/main" id="{536FD182-99E3-4DCC-9BE7-8935860F6C98}"/>
                  </a:ext>
                </a:extLst>
              </p:cNvPr>
              <p:cNvSpPr/>
              <p:nvPr/>
            </p:nvSpPr>
            <p:spPr>
              <a:xfrm>
                <a:off x="2383494" y="1710072"/>
                <a:ext cx="156406" cy="157570"/>
              </a:xfrm>
              <a:custGeom>
                <a:avLst/>
                <a:gdLst/>
                <a:ahLst/>
                <a:cxnLst/>
                <a:rect l="0" t="0" r="0" b="0"/>
                <a:pathLst>
                  <a:path w="156406" h="157570">
                    <a:moveTo>
                      <a:pt x="0" y="0"/>
                    </a:moveTo>
                    <a:lnTo>
                      <a:pt x="156406" y="52524"/>
                    </a:lnTo>
                    <a:lnTo>
                      <a:pt x="65169" y="65655"/>
                    </a:lnTo>
                    <a:lnTo>
                      <a:pt x="52136" y="157570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custDash>
                  <a:ds d="39850" sp="99628"/>
                </a:custDash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49" name="Shape 1850">
                <a:extLst>
                  <a:ext uri="{FF2B5EF4-FFF2-40B4-BE49-F238E27FC236}">
                    <a16:creationId xmlns:a16="http://schemas.microsoft.com/office/drawing/2014/main" id="{497E2733-4524-45AF-B02C-D6CD14D788BD}"/>
                  </a:ext>
                </a:extLst>
              </p:cNvPr>
              <p:cNvSpPr/>
              <p:nvPr/>
            </p:nvSpPr>
            <p:spPr>
              <a:xfrm>
                <a:off x="3759838" y="1710073"/>
                <a:ext cx="1023488" cy="218149"/>
              </a:xfrm>
              <a:custGeom>
                <a:avLst/>
                <a:gdLst/>
                <a:ahLst/>
                <a:cxnLst/>
                <a:rect l="0" t="0" r="0" b="0"/>
                <a:pathLst>
                  <a:path w="1023488" h="218149">
                    <a:moveTo>
                      <a:pt x="1023488" y="0"/>
                    </a:moveTo>
                    <a:cubicBezTo>
                      <a:pt x="806956" y="218149"/>
                      <a:pt x="151366" y="218149"/>
                      <a:pt x="0" y="65654"/>
                    </a:cubicBezTo>
                  </a:path>
                </a:pathLst>
              </a:custGeom>
              <a:ln w="18433" cap="flat">
                <a:custDash>
                  <a:ds d="145138" sp="362856"/>
                </a:custDash>
                <a:miter lim="127000"/>
              </a:ln>
            </p:spPr>
            <p:style>
              <a:lnRef idx="1">
                <a:srgbClr val="FF7F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50" name="Shape 1851">
                <a:extLst>
                  <a:ext uri="{FF2B5EF4-FFF2-40B4-BE49-F238E27FC236}">
                    <a16:creationId xmlns:a16="http://schemas.microsoft.com/office/drawing/2014/main" id="{2C44275B-A1AA-469F-89D7-B1305F4292CF}"/>
                  </a:ext>
                </a:extLst>
              </p:cNvPr>
              <p:cNvSpPr/>
              <p:nvPr/>
            </p:nvSpPr>
            <p:spPr>
              <a:xfrm>
                <a:off x="3694670" y="1710072"/>
                <a:ext cx="156404" cy="157570"/>
              </a:xfrm>
              <a:custGeom>
                <a:avLst/>
                <a:gdLst/>
                <a:ahLst/>
                <a:cxnLst/>
                <a:rect l="0" t="0" r="0" b="0"/>
                <a:pathLst>
                  <a:path w="156404" h="157570">
                    <a:moveTo>
                      <a:pt x="0" y="0"/>
                    </a:moveTo>
                    <a:lnTo>
                      <a:pt x="156404" y="52524"/>
                    </a:lnTo>
                    <a:lnTo>
                      <a:pt x="65169" y="65655"/>
                    </a:lnTo>
                    <a:lnTo>
                      <a:pt x="52135" y="157570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custDash>
                  <a:ds d="39850" sp="99628"/>
                </a:custDash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7F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51" name="Shape 1852">
                <a:extLst>
                  <a:ext uri="{FF2B5EF4-FFF2-40B4-BE49-F238E27FC236}">
                    <a16:creationId xmlns:a16="http://schemas.microsoft.com/office/drawing/2014/main" id="{9084D7D3-659B-4C2D-A8A0-670696E75608}"/>
                  </a:ext>
                </a:extLst>
              </p:cNvPr>
              <p:cNvSpPr/>
              <p:nvPr/>
            </p:nvSpPr>
            <p:spPr>
              <a:xfrm>
                <a:off x="591097" y="525980"/>
                <a:ext cx="136238" cy="915028"/>
              </a:xfrm>
              <a:custGeom>
                <a:avLst/>
                <a:gdLst/>
                <a:ahLst/>
                <a:cxnLst/>
                <a:rect l="0" t="0" r="0" b="0"/>
                <a:pathLst>
                  <a:path w="136238" h="915028">
                    <a:moveTo>
                      <a:pt x="0" y="915028"/>
                    </a:moveTo>
                    <a:lnTo>
                      <a:pt x="136238" y="0"/>
                    </a:lnTo>
                  </a:path>
                </a:pathLst>
              </a:custGeom>
              <a:ln w="18433" cap="flat">
                <a:miter lim="127000"/>
              </a:ln>
            </p:spPr>
            <p:style>
              <a:lnRef idx="1">
                <a:srgbClr val="FF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52" name="Shape 1853">
                <a:extLst>
                  <a:ext uri="{FF2B5EF4-FFF2-40B4-BE49-F238E27FC236}">
                    <a16:creationId xmlns:a16="http://schemas.microsoft.com/office/drawing/2014/main" id="{FF5C745A-3C9B-4757-B69B-D8D678F62F64}"/>
                  </a:ext>
                </a:extLst>
              </p:cNvPr>
              <p:cNvSpPr/>
              <p:nvPr/>
            </p:nvSpPr>
            <p:spPr>
              <a:xfrm>
                <a:off x="646103" y="434027"/>
                <a:ext cx="146037" cy="158158"/>
              </a:xfrm>
              <a:custGeom>
                <a:avLst/>
                <a:gdLst/>
                <a:ahLst/>
                <a:cxnLst/>
                <a:rect l="0" t="0" r="0" b="0"/>
                <a:pathLst>
                  <a:path w="146037" h="158158">
                    <a:moveTo>
                      <a:pt x="94922" y="0"/>
                    </a:moveTo>
                    <a:lnTo>
                      <a:pt x="146037" y="158158"/>
                    </a:lnTo>
                    <a:lnTo>
                      <a:pt x="81232" y="91953"/>
                    </a:lnTo>
                    <a:lnTo>
                      <a:pt x="0" y="136092"/>
                    </a:lnTo>
                    <a:lnTo>
                      <a:pt x="94922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53" name="Shape 1854">
                <a:extLst>
                  <a:ext uri="{FF2B5EF4-FFF2-40B4-BE49-F238E27FC236}">
                    <a16:creationId xmlns:a16="http://schemas.microsoft.com/office/drawing/2014/main" id="{969F1045-BBAB-4506-A4FF-6EB951A2183C}"/>
                  </a:ext>
                </a:extLst>
              </p:cNvPr>
              <p:cNvSpPr/>
              <p:nvPr/>
            </p:nvSpPr>
            <p:spPr>
              <a:xfrm>
                <a:off x="1902272" y="525980"/>
                <a:ext cx="136238" cy="915028"/>
              </a:xfrm>
              <a:custGeom>
                <a:avLst/>
                <a:gdLst/>
                <a:ahLst/>
                <a:cxnLst/>
                <a:rect l="0" t="0" r="0" b="0"/>
                <a:pathLst>
                  <a:path w="136238" h="915028">
                    <a:moveTo>
                      <a:pt x="0" y="915028"/>
                    </a:moveTo>
                    <a:lnTo>
                      <a:pt x="136238" y="0"/>
                    </a:lnTo>
                  </a:path>
                </a:pathLst>
              </a:custGeom>
              <a:ln w="18433" cap="flat">
                <a:miter lim="127000"/>
              </a:ln>
            </p:spPr>
            <p:style>
              <a:lnRef idx="1">
                <a:srgbClr val="FF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54" name="Shape 1855">
                <a:extLst>
                  <a:ext uri="{FF2B5EF4-FFF2-40B4-BE49-F238E27FC236}">
                    <a16:creationId xmlns:a16="http://schemas.microsoft.com/office/drawing/2014/main" id="{322D9AE4-1E7F-4614-8356-0553F8499154}"/>
                  </a:ext>
                </a:extLst>
              </p:cNvPr>
              <p:cNvSpPr/>
              <p:nvPr/>
            </p:nvSpPr>
            <p:spPr>
              <a:xfrm>
                <a:off x="1957278" y="434027"/>
                <a:ext cx="146037" cy="158158"/>
              </a:xfrm>
              <a:custGeom>
                <a:avLst/>
                <a:gdLst/>
                <a:ahLst/>
                <a:cxnLst/>
                <a:rect l="0" t="0" r="0" b="0"/>
                <a:pathLst>
                  <a:path w="146037" h="158158">
                    <a:moveTo>
                      <a:pt x="94922" y="0"/>
                    </a:moveTo>
                    <a:lnTo>
                      <a:pt x="146037" y="158158"/>
                    </a:lnTo>
                    <a:lnTo>
                      <a:pt x="81233" y="91953"/>
                    </a:lnTo>
                    <a:lnTo>
                      <a:pt x="0" y="136092"/>
                    </a:lnTo>
                    <a:lnTo>
                      <a:pt x="94922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55" name="Shape 1856">
                <a:extLst>
                  <a:ext uri="{FF2B5EF4-FFF2-40B4-BE49-F238E27FC236}">
                    <a16:creationId xmlns:a16="http://schemas.microsoft.com/office/drawing/2014/main" id="{21E02E01-684F-4E81-9B1F-505BA6C7D013}"/>
                  </a:ext>
                </a:extLst>
              </p:cNvPr>
              <p:cNvSpPr/>
              <p:nvPr/>
            </p:nvSpPr>
            <p:spPr>
              <a:xfrm>
                <a:off x="3213447" y="525980"/>
                <a:ext cx="136238" cy="915028"/>
              </a:xfrm>
              <a:custGeom>
                <a:avLst/>
                <a:gdLst/>
                <a:ahLst/>
                <a:cxnLst/>
                <a:rect l="0" t="0" r="0" b="0"/>
                <a:pathLst>
                  <a:path w="136238" h="915028">
                    <a:moveTo>
                      <a:pt x="0" y="915028"/>
                    </a:moveTo>
                    <a:lnTo>
                      <a:pt x="136238" y="0"/>
                    </a:lnTo>
                  </a:path>
                </a:pathLst>
              </a:custGeom>
              <a:ln w="18433" cap="flat">
                <a:miter lim="127000"/>
              </a:ln>
            </p:spPr>
            <p:style>
              <a:lnRef idx="1">
                <a:srgbClr val="FF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56" name="Shape 1857">
                <a:extLst>
                  <a:ext uri="{FF2B5EF4-FFF2-40B4-BE49-F238E27FC236}">
                    <a16:creationId xmlns:a16="http://schemas.microsoft.com/office/drawing/2014/main" id="{5CE31DA2-66DD-4922-B222-469EB4F2180C}"/>
                  </a:ext>
                </a:extLst>
              </p:cNvPr>
              <p:cNvSpPr/>
              <p:nvPr/>
            </p:nvSpPr>
            <p:spPr>
              <a:xfrm>
                <a:off x="3268453" y="434027"/>
                <a:ext cx="146036" cy="158158"/>
              </a:xfrm>
              <a:custGeom>
                <a:avLst/>
                <a:gdLst/>
                <a:ahLst/>
                <a:cxnLst/>
                <a:rect l="0" t="0" r="0" b="0"/>
                <a:pathLst>
                  <a:path w="146036" h="158158">
                    <a:moveTo>
                      <a:pt x="94923" y="0"/>
                    </a:moveTo>
                    <a:lnTo>
                      <a:pt x="146036" y="158158"/>
                    </a:lnTo>
                    <a:lnTo>
                      <a:pt x="81232" y="91953"/>
                    </a:lnTo>
                    <a:lnTo>
                      <a:pt x="0" y="136092"/>
                    </a:lnTo>
                    <a:lnTo>
                      <a:pt x="9492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57" name="Shape 1858">
                <a:extLst>
                  <a:ext uri="{FF2B5EF4-FFF2-40B4-BE49-F238E27FC236}">
                    <a16:creationId xmlns:a16="http://schemas.microsoft.com/office/drawing/2014/main" id="{77FAB39F-5215-4D17-9A29-D8AA312E63C7}"/>
                  </a:ext>
                </a:extLst>
              </p:cNvPr>
              <p:cNvSpPr/>
              <p:nvPr/>
            </p:nvSpPr>
            <p:spPr>
              <a:xfrm>
                <a:off x="4524624" y="525980"/>
                <a:ext cx="136234" cy="915028"/>
              </a:xfrm>
              <a:custGeom>
                <a:avLst/>
                <a:gdLst/>
                <a:ahLst/>
                <a:cxnLst/>
                <a:rect l="0" t="0" r="0" b="0"/>
                <a:pathLst>
                  <a:path w="136234" h="915028">
                    <a:moveTo>
                      <a:pt x="0" y="915028"/>
                    </a:moveTo>
                    <a:lnTo>
                      <a:pt x="136234" y="0"/>
                    </a:lnTo>
                  </a:path>
                </a:pathLst>
              </a:custGeom>
              <a:ln w="18433" cap="flat">
                <a:miter lim="127000"/>
              </a:ln>
            </p:spPr>
            <p:style>
              <a:lnRef idx="1">
                <a:srgbClr val="FF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58" name="Shape 1859">
                <a:extLst>
                  <a:ext uri="{FF2B5EF4-FFF2-40B4-BE49-F238E27FC236}">
                    <a16:creationId xmlns:a16="http://schemas.microsoft.com/office/drawing/2014/main" id="{00ABCE01-11AB-4188-BB7A-49254B2B8248}"/>
                  </a:ext>
                </a:extLst>
              </p:cNvPr>
              <p:cNvSpPr/>
              <p:nvPr/>
            </p:nvSpPr>
            <p:spPr>
              <a:xfrm>
                <a:off x="4579627" y="434027"/>
                <a:ext cx="146037" cy="158158"/>
              </a:xfrm>
              <a:custGeom>
                <a:avLst/>
                <a:gdLst/>
                <a:ahLst/>
                <a:cxnLst/>
                <a:rect l="0" t="0" r="0" b="0"/>
                <a:pathLst>
                  <a:path w="146037" h="158158">
                    <a:moveTo>
                      <a:pt x="94922" y="0"/>
                    </a:moveTo>
                    <a:lnTo>
                      <a:pt x="146037" y="158158"/>
                    </a:lnTo>
                    <a:lnTo>
                      <a:pt x="81233" y="91953"/>
                    </a:lnTo>
                    <a:lnTo>
                      <a:pt x="0" y="136092"/>
                    </a:lnTo>
                    <a:lnTo>
                      <a:pt x="94922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59" name="Shape 1860">
                <a:extLst>
                  <a:ext uri="{FF2B5EF4-FFF2-40B4-BE49-F238E27FC236}">
                    <a16:creationId xmlns:a16="http://schemas.microsoft.com/office/drawing/2014/main" id="{574071A1-5232-4B3D-99FE-80202F5BD87B}"/>
                  </a:ext>
                </a:extLst>
              </p:cNvPr>
              <p:cNvSpPr/>
              <p:nvPr/>
            </p:nvSpPr>
            <p:spPr>
              <a:xfrm>
                <a:off x="801453" y="525980"/>
                <a:ext cx="136236" cy="915028"/>
              </a:xfrm>
              <a:custGeom>
                <a:avLst/>
                <a:gdLst/>
                <a:ahLst/>
                <a:cxnLst/>
                <a:rect l="0" t="0" r="0" b="0"/>
                <a:pathLst>
                  <a:path w="136236" h="915028">
                    <a:moveTo>
                      <a:pt x="136236" y="915028"/>
                    </a:moveTo>
                    <a:lnTo>
                      <a:pt x="0" y="0"/>
                    </a:lnTo>
                  </a:path>
                </a:pathLst>
              </a:custGeom>
              <a:ln w="18433" cap="flat">
                <a:custDash>
                  <a:ds d="145138" sp="362856"/>
                </a:custDash>
                <a:miter lim="127000"/>
              </a:ln>
            </p:spPr>
            <p:style>
              <a:lnRef idx="1">
                <a:srgbClr val="FF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60" name="Shape 1861">
                <a:extLst>
                  <a:ext uri="{FF2B5EF4-FFF2-40B4-BE49-F238E27FC236}">
                    <a16:creationId xmlns:a16="http://schemas.microsoft.com/office/drawing/2014/main" id="{89C8CB63-BD34-4261-A936-EE807E4634C7}"/>
                  </a:ext>
                </a:extLst>
              </p:cNvPr>
              <p:cNvSpPr/>
              <p:nvPr/>
            </p:nvSpPr>
            <p:spPr>
              <a:xfrm>
                <a:off x="736649" y="434027"/>
                <a:ext cx="146036" cy="158158"/>
              </a:xfrm>
              <a:custGeom>
                <a:avLst/>
                <a:gdLst/>
                <a:ahLst/>
                <a:cxnLst/>
                <a:rect l="0" t="0" r="0" b="0"/>
                <a:pathLst>
                  <a:path w="146036" h="158158">
                    <a:moveTo>
                      <a:pt x="51114" y="0"/>
                    </a:moveTo>
                    <a:lnTo>
                      <a:pt x="146036" y="136092"/>
                    </a:lnTo>
                    <a:lnTo>
                      <a:pt x="64804" y="91953"/>
                    </a:lnTo>
                    <a:lnTo>
                      <a:pt x="0" y="158158"/>
                    </a:lnTo>
                    <a:lnTo>
                      <a:pt x="51114" y="0"/>
                    </a:lnTo>
                    <a:close/>
                  </a:path>
                </a:pathLst>
              </a:custGeom>
              <a:ln w="0" cap="flat">
                <a:custDash>
                  <a:ds d="39850" sp="99628"/>
                </a:custDash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61" name="Shape 1862">
                <a:extLst>
                  <a:ext uri="{FF2B5EF4-FFF2-40B4-BE49-F238E27FC236}">
                    <a16:creationId xmlns:a16="http://schemas.microsoft.com/office/drawing/2014/main" id="{406A1317-E34C-4B66-A1AB-CFF43F76B6FD}"/>
                  </a:ext>
                </a:extLst>
              </p:cNvPr>
              <p:cNvSpPr/>
              <p:nvPr/>
            </p:nvSpPr>
            <p:spPr>
              <a:xfrm>
                <a:off x="2112628" y="525980"/>
                <a:ext cx="136237" cy="915028"/>
              </a:xfrm>
              <a:custGeom>
                <a:avLst/>
                <a:gdLst/>
                <a:ahLst/>
                <a:cxnLst/>
                <a:rect l="0" t="0" r="0" b="0"/>
                <a:pathLst>
                  <a:path w="136237" h="915028">
                    <a:moveTo>
                      <a:pt x="136237" y="915028"/>
                    </a:moveTo>
                    <a:lnTo>
                      <a:pt x="0" y="0"/>
                    </a:lnTo>
                  </a:path>
                </a:pathLst>
              </a:custGeom>
              <a:ln w="18433" cap="flat">
                <a:custDash>
                  <a:ds d="145138" sp="362856"/>
                </a:custDash>
                <a:miter lim="127000"/>
              </a:ln>
            </p:spPr>
            <p:style>
              <a:lnRef idx="1">
                <a:srgbClr val="FF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62" name="Shape 1863">
                <a:extLst>
                  <a:ext uri="{FF2B5EF4-FFF2-40B4-BE49-F238E27FC236}">
                    <a16:creationId xmlns:a16="http://schemas.microsoft.com/office/drawing/2014/main" id="{09C1A7FF-904C-4998-AAEF-99E2436DF8EB}"/>
                  </a:ext>
                </a:extLst>
              </p:cNvPr>
              <p:cNvSpPr/>
              <p:nvPr/>
            </p:nvSpPr>
            <p:spPr>
              <a:xfrm>
                <a:off x="2047823" y="434027"/>
                <a:ext cx="146036" cy="158158"/>
              </a:xfrm>
              <a:custGeom>
                <a:avLst/>
                <a:gdLst/>
                <a:ahLst/>
                <a:cxnLst/>
                <a:rect l="0" t="0" r="0" b="0"/>
                <a:pathLst>
                  <a:path w="146036" h="158158">
                    <a:moveTo>
                      <a:pt x="51115" y="0"/>
                    </a:moveTo>
                    <a:lnTo>
                      <a:pt x="146036" y="136092"/>
                    </a:lnTo>
                    <a:lnTo>
                      <a:pt x="64806" y="91953"/>
                    </a:lnTo>
                    <a:lnTo>
                      <a:pt x="0" y="158158"/>
                    </a:lnTo>
                    <a:lnTo>
                      <a:pt x="51115" y="0"/>
                    </a:lnTo>
                    <a:close/>
                  </a:path>
                </a:pathLst>
              </a:custGeom>
              <a:ln w="0" cap="flat">
                <a:custDash>
                  <a:ds d="39850" sp="99628"/>
                </a:custDash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63" name="Shape 1864">
                <a:extLst>
                  <a:ext uri="{FF2B5EF4-FFF2-40B4-BE49-F238E27FC236}">
                    <a16:creationId xmlns:a16="http://schemas.microsoft.com/office/drawing/2014/main" id="{AC5D10F4-C37C-4CEE-9645-A280D30E3EF5}"/>
                  </a:ext>
                </a:extLst>
              </p:cNvPr>
              <p:cNvSpPr/>
              <p:nvPr/>
            </p:nvSpPr>
            <p:spPr>
              <a:xfrm>
                <a:off x="3423803" y="525980"/>
                <a:ext cx="136237" cy="915028"/>
              </a:xfrm>
              <a:custGeom>
                <a:avLst/>
                <a:gdLst/>
                <a:ahLst/>
                <a:cxnLst/>
                <a:rect l="0" t="0" r="0" b="0"/>
                <a:pathLst>
                  <a:path w="136237" h="915028">
                    <a:moveTo>
                      <a:pt x="136237" y="915028"/>
                    </a:moveTo>
                    <a:lnTo>
                      <a:pt x="0" y="0"/>
                    </a:lnTo>
                  </a:path>
                </a:pathLst>
              </a:custGeom>
              <a:ln w="18433" cap="flat">
                <a:custDash>
                  <a:ds d="145138" sp="362856"/>
                </a:custDash>
                <a:miter lim="127000"/>
              </a:ln>
            </p:spPr>
            <p:style>
              <a:lnRef idx="1">
                <a:srgbClr val="FF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64" name="Shape 1865">
                <a:extLst>
                  <a:ext uri="{FF2B5EF4-FFF2-40B4-BE49-F238E27FC236}">
                    <a16:creationId xmlns:a16="http://schemas.microsoft.com/office/drawing/2014/main" id="{2F3C0DEC-F5DD-48ED-98DB-AE7F5CA18F14}"/>
                  </a:ext>
                </a:extLst>
              </p:cNvPr>
              <p:cNvSpPr/>
              <p:nvPr/>
            </p:nvSpPr>
            <p:spPr>
              <a:xfrm>
                <a:off x="3358997" y="434027"/>
                <a:ext cx="146038" cy="158158"/>
              </a:xfrm>
              <a:custGeom>
                <a:avLst/>
                <a:gdLst/>
                <a:ahLst/>
                <a:cxnLst/>
                <a:rect l="0" t="0" r="0" b="0"/>
                <a:pathLst>
                  <a:path w="146038" h="158158">
                    <a:moveTo>
                      <a:pt x="51115" y="0"/>
                    </a:moveTo>
                    <a:lnTo>
                      <a:pt x="146038" y="136092"/>
                    </a:lnTo>
                    <a:lnTo>
                      <a:pt x="64805" y="91953"/>
                    </a:lnTo>
                    <a:lnTo>
                      <a:pt x="0" y="158158"/>
                    </a:lnTo>
                    <a:lnTo>
                      <a:pt x="51115" y="0"/>
                    </a:lnTo>
                    <a:close/>
                  </a:path>
                </a:pathLst>
              </a:custGeom>
              <a:ln w="0" cap="flat">
                <a:custDash>
                  <a:ds d="39850" sp="99628"/>
                </a:custDash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65" name="Shape 1866">
                <a:extLst>
                  <a:ext uri="{FF2B5EF4-FFF2-40B4-BE49-F238E27FC236}">
                    <a16:creationId xmlns:a16="http://schemas.microsoft.com/office/drawing/2014/main" id="{800684FE-E7C2-492B-8056-D6A8EB906B0D}"/>
                  </a:ext>
                </a:extLst>
              </p:cNvPr>
              <p:cNvSpPr/>
              <p:nvPr/>
            </p:nvSpPr>
            <p:spPr>
              <a:xfrm>
                <a:off x="4734977" y="525980"/>
                <a:ext cx="136239" cy="915028"/>
              </a:xfrm>
              <a:custGeom>
                <a:avLst/>
                <a:gdLst/>
                <a:ahLst/>
                <a:cxnLst/>
                <a:rect l="0" t="0" r="0" b="0"/>
                <a:pathLst>
                  <a:path w="136239" h="915028">
                    <a:moveTo>
                      <a:pt x="136239" y="915028"/>
                    </a:moveTo>
                    <a:lnTo>
                      <a:pt x="0" y="0"/>
                    </a:lnTo>
                  </a:path>
                </a:pathLst>
              </a:custGeom>
              <a:ln w="18433" cap="flat">
                <a:custDash>
                  <a:ds d="145138" sp="362856"/>
                </a:custDash>
                <a:miter lim="127000"/>
              </a:ln>
            </p:spPr>
            <p:style>
              <a:lnRef idx="1">
                <a:srgbClr val="FF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66" name="Shape 1867">
                <a:extLst>
                  <a:ext uri="{FF2B5EF4-FFF2-40B4-BE49-F238E27FC236}">
                    <a16:creationId xmlns:a16="http://schemas.microsoft.com/office/drawing/2014/main" id="{DB440F7E-BA50-45AF-9B24-7A8C3182B18B}"/>
                  </a:ext>
                </a:extLst>
              </p:cNvPr>
              <p:cNvSpPr/>
              <p:nvPr/>
            </p:nvSpPr>
            <p:spPr>
              <a:xfrm>
                <a:off x="4670173" y="434027"/>
                <a:ext cx="146037" cy="158158"/>
              </a:xfrm>
              <a:custGeom>
                <a:avLst/>
                <a:gdLst/>
                <a:ahLst/>
                <a:cxnLst/>
                <a:rect l="0" t="0" r="0" b="0"/>
                <a:pathLst>
                  <a:path w="146037" h="158158">
                    <a:moveTo>
                      <a:pt x="51115" y="0"/>
                    </a:moveTo>
                    <a:lnTo>
                      <a:pt x="146037" y="136092"/>
                    </a:lnTo>
                    <a:lnTo>
                      <a:pt x="64804" y="91953"/>
                    </a:lnTo>
                    <a:lnTo>
                      <a:pt x="0" y="158158"/>
                    </a:lnTo>
                    <a:lnTo>
                      <a:pt x="51115" y="0"/>
                    </a:lnTo>
                    <a:close/>
                  </a:path>
                </a:pathLst>
              </a:custGeom>
              <a:ln w="0" cap="flat">
                <a:custDash>
                  <a:ds d="39850" sp="99628"/>
                </a:custDash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000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ko-KR" altLang="en-US" sz="1400"/>
              </a:p>
            </p:txBody>
          </p:sp>
          <p:sp>
            <p:nvSpPr>
              <p:cNvPr id="67" name="Rectangle 1936">
                <a:extLst>
                  <a:ext uri="{FF2B5EF4-FFF2-40B4-BE49-F238E27FC236}">
                    <a16:creationId xmlns:a16="http://schemas.microsoft.com/office/drawing/2014/main" id="{958CDCC8-EAB7-4591-B61B-FE005A659AE2}"/>
                  </a:ext>
                </a:extLst>
              </p:cNvPr>
              <p:cNvSpPr/>
              <p:nvPr/>
            </p:nvSpPr>
            <p:spPr>
              <a:xfrm>
                <a:off x="93210" y="0"/>
                <a:ext cx="209300" cy="47099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i="1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endParaRPr lang="ko-KR" sz="1000" kern="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68" name="Rectangle 1937">
                <a:extLst>
                  <a:ext uri="{FF2B5EF4-FFF2-40B4-BE49-F238E27FC236}">
                    <a16:creationId xmlns:a16="http://schemas.microsoft.com/office/drawing/2014/main" id="{CB85887A-C268-4167-B98F-D9E6BA2280B1}"/>
                  </a:ext>
                </a:extLst>
              </p:cNvPr>
              <p:cNvSpPr/>
              <p:nvPr/>
            </p:nvSpPr>
            <p:spPr>
              <a:xfrm>
                <a:off x="92417" y="1413066"/>
                <a:ext cx="235699" cy="46988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i="1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</a:t>
                </a:r>
                <a:endParaRPr lang="ko-KR" sz="10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69" name="Rectangle 1938">
                <a:extLst>
                  <a:ext uri="{FF2B5EF4-FFF2-40B4-BE49-F238E27FC236}">
                    <a16:creationId xmlns:a16="http://schemas.microsoft.com/office/drawing/2014/main" id="{E11796A2-6BC2-4CBA-8E60-0639C15B85E1}"/>
                  </a:ext>
                </a:extLst>
              </p:cNvPr>
              <p:cNvSpPr/>
              <p:nvPr/>
            </p:nvSpPr>
            <p:spPr>
              <a:xfrm>
                <a:off x="109031" y="2766324"/>
                <a:ext cx="209300" cy="47152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i="1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endParaRPr lang="ko-KR" sz="10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  <p:sp>
          <p:nvSpPr>
            <p:cNvPr id="70" name="Shape 1821">
              <a:extLst>
                <a:ext uri="{FF2B5EF4-FFF2-40B4-BE49-F238E27FC236}">
                  <a16:creationId xmlns:a16="http://schemas.microsoft.com/office/drawing/2014/main" id="{DF94C8F3-2C76-0141-AC98-76E4CD23FB92}"/>
                </a:ext>
              </a:extLst>
            </p:cNvPr>
            <p:cNvSpPr/>
            <p:nvPr/>
          </p:nvSpPr>
          <p:spPr>
            <a:xfrm>
              <a:off x="2771800" y="2078306"/>
              <a:ext cx="130338" cy="126558"/>
            </a:xfrm>
            <a:custGeom>
              <a:avLst/>
              <a:gdLst/>
              <a:ahLst/>
              <a:cxnLst/>
              <a:rect l="0" t="0" r="0" b="0"/>
              <a:pathLst>
                <a:path w="130349" h="131322">
                  <a:moveTo>
                    <a:pt x="65174" y="0"/>
                  </a:moveTo>
                  <a:cubicBezTo>
                    <a:pt x="101170" y="0"/>
                    <a:pt x="130349" y="29398"/>
                    <a:pt x="130349" y="65660"/>
                  </a:cubicBezTo>
                  <a:cubicBezTo>
                    <a:pt x="130349" y="101925"/>
                    <a:pt x="101170" y="131322"/>
                    <a:pt x="65174" y="131322"/>
                  </a:cubicBezTo>
                  <a:cubicBezTo>
                    <a:pt x="29180" y="131322"/>
                    <a:pt x="0" y="101925"/>
                    <a:pt x="0" y="65660"/>
                  </a:cubicBezTo>
                  <a:cubicBezTo>
                    <a:pt x="0" y="29398"/>
                    <a:pt x="29180" y="0"/>
                    <a:pt x="6517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ko-KR" altLang="en-US" sz="1400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2E1780DD-B21E-3F42-A15E-4219A2DBA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012" y="2631379"/>
            <a:ext cx="281080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06400" y="1926690"/>
            <a:ext cx="3782023" cy="3683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2648" y="1916832"/>
            <a:ext cx="3311280" cy="3683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Example</a:t>
            </a:r>
            <a:endParaRPr kumimoji="1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7" name="그림 6" descr="trad_basi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2551235" cy="3357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trad_atten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87016"/>
            <a:ext cx="3380018" cy="340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4860032" y="6118156"/>
            <a:ext cx="396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https://blog.heuritech.com/2016/01/20/attention-mechanism/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1118763" y="5600712"/>
            <a:ext cx="244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Encoder-decoder model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313200" y="5599326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Attention based </a:t>
            </a:r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244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Example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528" y="1772816"/>
            <a:ext cx="3404012" cy="3757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4" y="2924304"/>
            <a:ext cx="2488891" cy="22576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050" y="2272372"/>
            <a:ext cx="5005430" cy="27985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64" y="1835561"/>
            <a:ext cx="3343375" cy="10125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60032" y="6118156"/>
            <a:ext cx="396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https://blog.heuritech.com/2016/01/20/attention-mechanism/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23138" y="6137558"/>
            <a:ext cx="2664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Attention Models, </a:t>
            </a:r>
            <a:r>
              <a:rPr lang="en-US" altLang="ko-KR" sz="1200" dirty="0" err="1"/>
              <a:t>Amaia</a:t>
            </a:r>
            <a:r>
              <a:rPr lang="en-US" altLang="ko-KR" sz="1200" dirty="0"/>
              <a:t> Salvador, 2017</a:t>
            </a:r>
            <a:endParaRPr lang="ko-KR" altLang="en-US" sz="1200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912939" y="5530031"/>
            <a:ext cx="25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Encoder-decoder model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322354" y="5524161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Attention based </a:t>
            </a:r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61212" y="2221599"/>
            <a:ext cx="5029646" cy="2940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504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One more advantage</a:t>
            </a:r>
          </a:p>
          <a:p>
            <a:pPr lvl="1"/>
            <a:r>
              <a:rPr kumimoji="1" lang="en-US" altLang="ko-KR" dirty="0"/>
              <a:t>We can interpret and visualize what the model is doing</a:t>
            </a:r>
            <a:endParaRPr kumimoji="1" lang="ko-KR" altLang="en-US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2483768" y="6080478"/>
            <a:ext cx="633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Xu et al. Show, Attend and Tell: Neural Image Caption Generation with Visual Attention. ICML 2015</a:t>
            </a:r>
            <a:endParaRPr kumimoji="1"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74" y="4949109"/>
            <a:ext cx="8494410" cy="1093269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609268" y="3981468"/>
            <a:ext cx="5208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Kyunghyun</a:t>
            </a:r>
            <a:r>
              <a:rPr lang="en-US" altLang="ko-KR" sz="1200" dirty="0"/>
              <a:t> Cho, “Introduction to Neural Machine Translation with GPUs” (2015)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48" y="2636912"/>
            <a:ext cx="4791913" cy="12079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042" y="2404388"/>
            <a:ext cx="971621" cy="5111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514" y="3534068"/>
            <a:ext cx="766705" cy="5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8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E3896-5FC1-4F86-B413-7F13DDF9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is Great!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4611C-203F-455D-86B5-6E5D6C5F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8122544" cy="4972050"/>
          </a:xfrm>
        </p:spPr>
        <p:txBody>
          <a:bodyPr/>
          <a:lstStyle/>
          <a:p>
            <a:r>
              <a:rPr lang="en-US" altLang="ko-KR" dirty="0"/>
              <a:t>RNNsearch-50 is a neural machine translation model with the attention mechanism trained on all the sentence pairs of length at most 50.</a:t>
            </a:r>
          </a:p>
          <a:p>
            <a:pPr lvl="1"/>
            <a:r>
              <a:rPr lang="en-US" altLang="ko-KR" dirty="0" err="1"/>
              <a:t>Dzmitry</a:t>
            </a:r>
            <a:r>
              <a:rPr lang="en-US" altLang="ko-KR" dirty="0"/>
              <a:t> </a:t>
            </a:r>
            <a:r>
              <a:rPr lang="en-US" altLang="ko-KR" dirty="0" err="1"/>
              <a:t>Bahdanau</a:t>
            </a:r>
            <a:r>
              <a:rPr lang="en-US" altLang="ko-KR" dirty="0"/>
              <a:t>, </a:t>
            </a:r>
            <a:r>
              <a:rPr lang="en-US" altLang="ko-KR" dirty="0" err="1"/>
              <a:t>KyungHyun</a:t>
            </a:r>
            <a:r>
              <a:rPr lang="en-US" altLang="ko-KR" dirty="0"/>
              <a:t> Cho, </a:t>
            </a:r>
            <a:r>
              <a:rPr lang="en-US" altLang="ko-KR" dirty="0" err="1"/>
              <a:t>Yoshua</a:t>
            </a:r>
            <a:r>
              <a:rPr lang="en-US" altLang="ko-KR" dirty="0"/>
              <a:t> </a:t>
            </a:r>
            <a:r>
              <a:rPr lang="en-US" altLang="ko-KR" dirty="0" err="1"/>
              <a:t>Bengio</a:t>
            </a:r>
            <a:r>
              <a:rPr lang="en-US" altLang="ko-KR" dirty="0"/>
              <a:t>, “Neural Machine Translation by Jointly Learning to Align and Translate,” ICLR 2015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D5D352-C6B1-4839-8719-CF7F9C2A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F383A1-1708-4F77-AF83-69DD09E2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453052"/>
            <a:ext cx="5123817" cy="28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2CE5A-85F8-4B63-A80E-7CF2FD0A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is Great!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47AD0-C4F2-4519-B72E-5986BDD10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14450"/>
            <a:ext cx="8313127" cy="497205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Attention significantly improves NMT performance.</a:t>
            </a:r>
          </a:p>
          <a:p>
            <a:pPr lvl="1"/>
            <a:r>
              <a:rPr lang="en-US" altLang="ko-KR" dirty="0"/>
              <a:t>It’s very useful to allow decoder to focus on certain parts of the source.</a:t>
            </a:r>
          </a:p>
          <a:p>
            <a:r>
              <a:rPr lang="en-US" altLang="ko-KR" dirty="0"/>
              <a:t>Attention solves the bottleneck problem.</a:t>
            </a:r>
          </a:p>
          <a:p>
            <a:pPr lvl="1"/>
            <a:r>
              <a:rPr lang="en-US" altLang="ko-KR" dirty="0"/>
              <a:t>Attention allows decoder to look directly at source; bypass bottleneck.</a:t>
            </a:r>
          </a:p>
          <a:p>
            <a:r>
              <a:rPr lang="en-US" altLang="ko-KR" dirty="0"/>
              <a:t>Attention helps with vanishing gradient problem.</a:t>
            </a:r>
          </a:p>
          <a:p>
            <a:pPr lvl="1"/>
            <a:r>
              <a:rPr lang="en-US" altLang="ko-KR" dirty="0"/>
              <a:t>Provides shortcut to faraway states.</a:t>
            </a:r>
          </a:p>
          <a:p>
            <a:r>
              <a:rPr lang="en-US" altLang="ko-KR" dirty="0"/>
              <a:t>Attention provides some interpretability.</a:t>
            </a:r>
          </a:p>
          <a:p>
            <a:pPr lvl="1"/>
            <a:r>
              <a:rPr lang="en-US" altLang="ko-KR" dirty="0"/>
              <a:t>By inspecting attention distribution, we can see what the decoder was focusing on.</a:t>
            </a:r>
          </a:p>
          <a:p>
            <a:pPr lvl="1"/>
            <a:r>
              <a:rPr lang="en-US" altLang="ko-KR" dirty="0"/>
              <a:t>We get alignment for free!</a:t>
            </a:r>
          </a:p>
          <a:p>
            <a:pPr lvl="1"/>
            <a:r>
              <a:rPr lang="en-US" altLang="ko-KR" dirty="0"/>
              <a:t>This is cool because we never explicitly trained an alignment system</a:t>
            </a:r>
          </a:p>
          <a:p>
            <a:pPr lvl="1"/>
            <a:r>
              <a:rPr lang="en-US" altLang="ko-KR" dirty="0"/>
              <a:t>The network just learned alignment by itself.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82655-14D6-4F50-A09B-43211862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9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타원 74"/>
          <p:cNvSpPr/>
          <p:nvPr/>
        </p:nvSpPr>
        <p:spPr>
          <a:xfrm>
            <a:off x="755576" y="4221088"/>
            <a:ext cx="3456384" cy="93610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4924601" y="4239274"/>
            <a:ext cx="3456384" cy="93610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Sequence Generation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Encoder-Decoder Scheme</a:t>
            </a:r>
          </a:p>
          <a:p>
            <a:pPr lvl="1"/>
            <a:r>
              <a:rPr kumimoji="1" lang="en-US" altLang="ko-KR" dirty="0"/>
              <a:t>Encoder: compress input sequence into one vector</a:t>
            </a:r>
          </a:p>
          <a:p>
            <a:pPr lvl="2"/>
            <a:r>
              <a:rPr kumimoji="1" lang="en-US" altLang="ko-KR" i="1" dirty="0"/>
              <a:t>h</a:t>
            </a:r>
            <a:r>
              <a:rPr kumimoji="1" lang="en-US" altLang="ko-KR" i="1" baseline="-25000" dirty="0"/>
              <a:t>3</a:t>
            </a:r>
            <a:r>
              <a:rPr kumimoji="1" lang="en-US" altLang="ko-KR" dirty="0"/>
              <a:t> is the vector representation of the given sequence</a:t>
            </a:r>
          </a:p>
          <a:p>
            <a:pPr lvl="1"/>
            <a:r>
              <a:rPr kumimoji="1" lang="en-US" altLang="ko-KR" dirty="0"/>
              <a:t>Decoder: uses this vector to generate output</a:t>
            </a:r>
          </a:p>
          <a:p>
            <a:pPr lvl="2"/>
            <a:r>
              <a:rPr kumimoji="1" lang="en-US" altLang="ko-KR" dirty="0"/>
              <a:t>It extracts necessary information only from the vector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1237219" y="526944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2369485" y="529051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</a:t>
            </a:r>
            <a:endParaRPr kumimoji="1" lang="ko-KR" altLang="en-US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3459577" y="525395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</a:t>
            </a:r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94024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15" name="직사각형 14"/>
          <p:cNvSpPr/>
          <p:nvPr/>
        </p:nvSpPr>
        <p:spPr>
          <a:xfrm>
            <a:off x="2203248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16" name="직사각형 15"/>
          <p:cNvSpPr/>
          <p:nvPr/>
        </p:nvSpPr>
        <p:spPr>
          <a:xfrm>
            <a:off x="3310171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3</a:t>
            </a:r>
            <a:endParaRPr kumimoji="1" lang="ko-KR" altLang="en-US" sz="1400" baseline="-25000" dirty="0"/>
          </a:p>
        </p:txBody>
      </p:sp>
      <p:cxnSp>
        <p:nvCxnSpPr>
          <p:cNvPr id="19" name="직선 화살표 연결선 18"/>
          <p:cNvCxnSpPr>
            <a:stCxn id="5" idx="0"/>
            <a:endCxn id="14" idx="2"/>
          </p:cNvCxnSpPr>
          <p:nvPr/>
        </p:nvCxnSpPr>
        <p:spPr>
          <a:xfrm flipV="1">
            <a:off x="1406496" y="4906716"/>
            <a:ext cx="11020" cy="3627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0"/>
            <a:endCxn id="15" idx="2"/>
          </p:cNvCxnSpPr>
          <p:nvPr/>
        </p:nvCxnSpPr>
        <p:spPr>
          <a:xfrm flipV="1">
            <a:off x="2526740" y="4906716"/>
            <a:ext cx="0" cy="383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7" idx="0"/>
            <a:endCxn id="16" idx="2"/>
          </p:cNvCxnSpPr>
          <p:nvPr/>
        </p:nvCxnSpPr>
        <p:spPr>
          <a:xfrm flipV="1">
            <a:off x="3633663" y="4906716"/>
            <a:ext cx="0" cy="3472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220072" y="4482666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4</a:t>
            </a:r>
            <a:endParaRPr kumimoji="1" lang="ko-KR" altLang="en-US" sz="1400" baseline="-25000" dirty="0"/>
          </a:p>
        </p:txBody>
      </p:sp>
      <p:sp>
        <p:nvSpPr>
          <p:cNvPr id="36" name="직사각형 35"/>
          <p:cNvSpPr/>
          <p:nvPr/>
        </p:nvSpPr>
        <p:spPr>
          <a:xfrm>
            <a:off x="6323386" y="4484054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5</a:t>
            </a:r>
            <a:endParaRPr kumimoji="1" lang="ko-KR" altLang="en-US" sz="1400" baseline="-25000" dirty="0"/>
          </a:p>
        </p:txBody>
      </p:sp>
      <p:sp>
        <p:nvSpPr>
          <p:cNvPr id="37" name="직사각형 36"/>
          <p:cNvSpPr/>
          <p:nvPr/>
        </p:nvSpPr>
        <p:spPr>
          <a:xfrm>
            <a:off x="7420728" y="4484303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6</a:t>
            </a:r>
            <a:endParaRPr kumimoji="1" lang="ko-KR" altLang="en-US" sz="1400" baseline="-25000" dirty="0"/>
          </a:p>
        </p:txBody>
      </p:sp>
      <p:cxnSp>
        <p:nvCxnSpPr>
          <p:cNvPr id="41" name="직선 화살표 연결선 40"/>
          <p:cNvCxnSpPr>
            <a:stCxn id="14" idx="3"/>
            <a:endCxn id="15" idx="1"/>
          </p:cNvCxnSpPr>
          <p:nvPr/>
        </p:nvCxnSpPr>
        <p:spPr>
          <a:xfrm>
            <a:off x="1741008" y="4690692"/>
            <a:ext cx="46224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5" idx="3"/>
            <a:endCxn id="16" idx="1"/>
          </p:cNvCxnSpPr>
          <p:nvPr/>
        </p:nvCxnSpPr>
        <p:spPr>
          <a:xfrm>
            <a:off x="2850232" y="4690692"/>
            <a:ext cx="45993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4417094" y="4522870"/>
            <a:ext cx="346648" cy="335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447284" y="4506025"/>
            <a:ext cx="333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1"/>
                </a:solidFill>
              </a:rPr>
              <a:t>h</a:t>
            </a:r>
            <a:r>
              <a:rPr kumimoji="1" lang="en-US" altLang="ko-KR" sz="1400" baseline="-25000">
                <a:solidFill>
                  <a:schemeClr val="bg1"/>
                </a:solidFill>
              </a:rPr>
              <a:t>3</a:t>
            </a:r>
            <a:endParaRPr kumimoji="1" lang="ko-KR" altLang="en-US" sz="1400" baseline="-25000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>
            <a:stCxn id="16" idx="3"/>
            <a:endCxn id="47" idx="2"/>
          </p:cNvCxnSpPr>
          <p:nvPr/>
        </p:nvCxnSpPr>
        <p:spPr>
          <a:xfrm>
            <a:off x="3957155" y="4690692"/>
            <a:ext cx="45993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7" idx="6"/>
            <a:endCxn id="35" idx="1"/>
          </p:cNvCxnSpPr>
          <p:nvPr/>
        </p:nvCxnSpPr>
        <p:spPr>
          <a:xfrm>
            <a:off x="4763742" y="4690692"/>
            <a:ext cx="456330" cy="79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5" idx="3"/>
            <a:endCxn id="36" idx="1"/>
          </p:cNvCxnSpPr>
          <p:nvPr/>
        </p:nvCxnSpPr>
        <p:spPr>
          <a:xfrm>
            <a:off x="5867056" y="4698690"/>
            <a:ext cx="456330" cy="13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6" idx="3"/>
            <a:endCxn id="37" idx="1"/>
          </p:cNvCxnSpPr>
          <p:nvPr/>
        </p:nvCxnSpPr>
        <p:spPr>
          <a:xfrm>
            <a:off x="6970370" y="4700078"/>
            <a:ext cx="450358" cy="2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35" idx="0"/>
          </p:cNvCxnSpPr>
          <p:nvPr/>
        </p:nvCxnSpPr>
        <p:spPr>
          <a:xfrm flipH="1" flipV="1">
            <a:off x="5539954" y="4088253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상자 63"/>
          <p:cNvSpPr txBox="1"/>
          <p:nvPr/>
        </p:nvSpPr>
        <p:spPr>
          <a:xfrm>
            <a:off x="5263218" y="5269449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eos</a:t>
            </a:r>
            <a:endParaRPr kumimoji="1" lang="ko-KR" altLang="en-US" dirty="0"/>
          </a:p>
        </p:txBody>
      </p:sp>
      <p:sp>
        <p:nvSpPr>
          <p:cNvPr id="65" name="텍스트 상자 64"/>
          <p:cNvSpPr txBox="1"/>
          <p:nvPr/>
        </p:nvSpPr>
        <p:spPr>
          <a:xfrm>
            <a:off x="6495538" y="52905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7585630" y="525395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</a:t>
            </a:r>
            <a:endParaRPr kumimoji="1" lang="ko-KR" altLang="en-US" dirty="0"/>
          </a:p>
        </p:txBody>
      </p:sp>
      <p:cxnSp>
        <p:nvCxnSpPr>
          <p:cNvPr id="67" name="직선 화살표 연결선 66"/>
          <p:cNvCxnSpPr>
            <a:stCxn id="67" idx="0"/>
          </p:cNvCxnSpPr>
          <p:nvPr/>
        </p:nvCxnSpPr>
        <p:spPr>
          <a:xfrm flipV="1">
            <a:off x="5532549" y="4906716"/>
            <a:ext cx="11020" cy="362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68" idx="0"/>
          </p:cNvCxnSpPr>
          <p:nvPr/>
        </p:nvCxnSpPr>
        <p:spPr>
          <a:xfrm flipV="1">
            <a:off x="6652793" y="4906716"/>
            <a:ext cx="0" cy="383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9" idx="0"/>
          </p:cNvCxnSpPr>
          <p:nvPr/>
        </p:nvCxnSpPr>
        <p:spPr>
          <a:xfrm flipV="1">
            <a:off x="7759716" y="4906716"/>
            <a:ext cx="0" cy="3472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상자 69"/>
          <p:cNvSpPr txBox="1"/>
          <p:nvPr/>
        </p:nvSpPr>
        <p:spPr>
          <a:xfrm>
            <a:off x="5363272" y="37030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71" name="텍스트 상자 70"/>
          <p:cNvSpPr txBox="1"/>
          <p:nvPr/>
        </p:nvSpPr>
        <p:spPr>
          <a:xfrm>
            <a:off x="6495538" y="372412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</a:t>
            </a:r>
            <a:endParaRPr kumimoji="1" lang="ko-KR" altLang="en-US" dirty="0"/>
          </a:p>
        </p:txBody>
      </p:sp>
      <p:sp>
        <p:nvSpPr>
          <p:cNvPr id="72" name="텍스트 상자 71"/>
          <p:cNvSpPr txBox="1"/>
          <p:nvPr/>
        </p:nvSpPr>
        <p:spPr>
          <a:xfrm>
            <a:off x="7585630" y="3687563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z</a:t>
            </a:r>
            <a:endParaRPr kumimoji="1" lang="ko-KR" altLang="en-US" dirty="0"/>
          </a:p>
        </p:txBody>
      </p:sp>
      <p:cxnSp>
        <p:nvCxnSpPr>
          <p:cNvPr id="73" name="직선 화살표 연결선 72"/>
          <p:cNvCxnSpPr/>
          <p:nvPr/>
        </p:nvCxnSpPr>
        <p:spPr>
          <a:xfrm flipH="1" flipV="1">
            <a:off x="6653790" y="4099641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H="1" flipV="1">
            <a:off x="7768694" y="4084515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367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Question and Answer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7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Sequence Generation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Encoder-Decoder Scheme</a:t>
            </a:r>
          </a:p>
          <a:p>
            <a:pPr lvl="1"/>
            <a:r>
              <a:rPr kumimoji="1" lang="en-US" altLang="ko-KR" dirty="0"/>
              <a:t>RNNs or CNNs can be used as Encoders</a:t>
            </a:r>
          </a:p>
          <a:p>
            <a:pPr lvl="1"/>
            <a:r>
              <a:rPr kumimoji="1" lang="en-US" altLang="ko-KR" dirty="0"/>
              <a:t>RNNs are usually used as Decoders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467697" y="6079351"/>
            <a:ext cx="2664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Attention Models, </a:t>
            </a:r>
            <a:r>
              <a:rPr lang="en-US" altLang="ko-KR" sz="1200" dirty="0" err="1"/>
              <a:t>Amaia</a:t>
            </a:r>
            <a:r>
              <a:rPr lang="en-US" altLang="ko-KR" sz="1200" dirty="0"/>
              <a:t> Salvador, 2017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6896" y="6094660"/>
            <a:ext cx="5292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http://www.wildml.com/2016/01/attention-and-memory-in-deep-learning-and-nlp/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C25AC3-8AC0-4545-9687-8B2EB4D3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36494"/>
            <a:ext cx="4195527" cy="228004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249967"/>
            <a:ext cx="4536504" cy="13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Sequence Generation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Challenges</a:t>
            </a:r>
          </a:p>
          <a:p>
            <a:pPr lvl="1"/>
            <a:r>
              <a:rPr kumimoji="1" lang="en-US" altLang="ko-KR" dirty="0"/>
              <a:t>Hard for encoder to compress the whole source sentence into a single vector</a:t>
            </a:r>
          </a:p>
          <a:p>
            <a:pPr lvl="1"/>
            <a:r>
              <a:rPr kumimoji="1" lang="en-US" altLang="ko-KR" dirty="0"/>
              <a:t>Performance is degraded as the length of sentence increases</a:t>
            </a:r>
          </a:p>
          <a:p>
            <a:pPr lvl="1"/>
            <a:r>
              <a:rPr kumimoji="1" lang="en-US" altLang="ko-KR" dirty="0"/>
              <a:t>A single vector may not enough for decoder to generate correct words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3F17B8D-1A71-405B-B129-97111E851DB9}"/>
              </a:ext>
            </a:extLst>
          </p:cNvPr>
          <p:cNvSpPr/>
          <p:nvPr/>
        </p:nvSpPr>
        <p:spPr>
          <a:xfrm>
            <a:off x="755576" y="4221088"/>
            <a:ext cx="3456384" cy="93610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C0AE06C-1F4D-47BF-9D61-1CD3BAE3E4BB}"/>
              </a:ext>
            </a:extLst>
          </p:cNvPr>
          <p:cNvSpPr/>
          <p:nvPr/>
        </p:nvSpPr>
        <p:spPr>
          <a:xfrm>
            <a:off x="4924601" y="4239274"/>
            <a:ext cx="3456384" cy="93610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4">
            <a:extLst>
              <a:ext uri="{FF2B5EF4-FFF2-40B4-BE49-F238E27FC236}">
                <a16:creationId xmlns:a16="http://schemas.microsoft.com/office/drawing/2014/main" id="{8D7BC9B2-153D-4180-A3EA-82B3645FE3CE}"/>
              </a:ext>
            </a:extLst>
          </p:cNvPr>
          <p:cNvSpPr txBox="1"/>
          <p:nvPr/>
        </p:nvSpPr>
        <p:spPr>
          <a:xfrm>
            <a:off x="1225496" y="526944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endParaRPr kumimoji="1" lang="ko-KR" altLang="en-US" baseline="-25000" dirty="0"/>
          </a:p>
        </p:txBody>
      </p:sp>
      <p:sp>
        <p:nvSpPr>
          <p:cNvPr id="8" name="텍스트 상자 5">
            <a:extLst>
              <a:ext uri="{FF2B5EF4-FFF2-40B4-BE49-F238E27FC236}">
                <a16:creationId xmlns:a16="http://schemas.microsoft.com/office/drawing/2014/main" id="{7E3E4A81-BC10-4C8E-AAC4-622478FDE6DF}"/>
              </a:ext>
            </a:extLst>
          </p:cNvPr>
          <p:cNvSpPr txBox="1"/>
          <p:nvPr/>
        </p:nvSpPr>
        <p:spPr>
          <a:xfrm>
            <a:off x="2334316" y="52905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endParaRPr kumimoji="1" lang="ko-KR" altLang="en-US" baseline="-25000" dirty="0"/>
          </a:p>
        </p:txBody>
      </p:sp>
      <p:sp>
        <p:nvSpPr>
          <p:cNvPr id="9" name="텍스트 상자 6">
            <a:extLst>
              <a:ext uri="{FF2B5EF4-FFF2-40B4-BE49-F238E27FC236}">
                <a16:creationId xmlns:a16="http://schemas.microsoft.com/office/drawing/2014/main" id="{56A7D4DD-DD90-4BF3-98C5-687BA2400CC3}"/>
              </a:ext>
            </a:extLst>
          </p:cNvPr>
          <p:cNvSpPr txBox="1"/>
          <p:nvPr/>
        </p:nvSpPr>
        <p:spPr>
          <a:xfrm>
            <a:off x="3447854" y="52539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en-US" altLang="ko-KR" baseline="-25000" dirty="0"/>
              <a:t>3</a:t>
            </a:r>
            <a:endParaRPr kumimoji="1" lang="ko-KR" altLang="en-US" baseline="-25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7ABD28-38FF-49BF-8672-A8D85A8B7E80}"/>
              </a:ext>
            </a:extLst>
          </p:cNvPr>
          <p:cNvSpPr/>
          <p:nvPr/>
        </p:nvSpPr>
        <p:spPr>
          <a:xfrm>
            <a:off x="1094024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531CD-2BFC-4FA5-B07F-A4965E3B78B6}"/>
              </a:ext>
            </a:extLst>
          </p:cNvPr>
          <p:cNvSpPr/>
          <p:nvPr/>
        </p:nvSpPr>
        <p:spPr>
          <a:xfrm>
            <a:off x="2203248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E2E371-74F6-4986-ABC6-09391A349481}"/>
              </a:ext>
            </a:extLst>
          </p:cNvPr>
          <p:cNvSpPr/>
          <p:nvPr/>
        </p:nvSpPr>
        <p:spPr>
          <a:xfrm>
            <a:off x="3310171" y="4474668"/>
            <a:ext cx="6469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3</a:t>
            </a:r>
            <a:endParaRPr kumimoji="1" lang="ko-KR" altLang="en-US" sz="1400" baseline="-250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721FCB7-B22D-4D26-9639-760079697728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flipV="1">
            <a:off x="1414009" y="4906716"/>
            <a:ext cx="3507" cy="3627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BC5D76-7AB3-4208-98E9-47C688571536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flipV="1">
            <a:off x="2522829" y="4906716"/>
            <a:ext cx="3911" cy="383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483B1C8-A90C-489D-9A15-AFD3C8ED676A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flipH="1" flipV="1">
            <a:off x="3633663" y="4906716"/>
            <a:ext cx="2704" cy="3472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BD0490-2280-47FD-BB41-A85DEDE99F33}"/>
              </a:ext>
            </a:extLst>
          </p:cNvPr>
          <p:cNvSpPr/>
          <p:nvPr/>
        </p:nvSpPr>
        <p:spPr>
          <a:xfrm>
            <a:off x="5220072" y="4482666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4</a:t>
            </a:r>
            <a:endParaRPr kumimoji="1" lang="ko-KR" altLang="en-US" sz="1400" baseline="-25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0117B3-340F-47F0-A3EE-7DD5145C85AF}"/>
              </a:ext>
            </a:extLst>
          </p:cNvPr>
          <p:cNvSpPr/>
          <p:nvPr/>
        </p:nvSpPr>
        <p:spPr>
          <a:xfrm>
            <a:off x="6323386" y="4484054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5</a:t>
            </a:r>
            <a:endParaRPr kumimoji="1" lang="ko-KR" altLang="en-US" sz="1400" baseline="-25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B02E9-5977-4E39-8A0B-E0C8DB35AE0F}"/>
              </a:ext>
            </a:extLst>
          </p:cNvPr>
          <p:cNvSpPr/>
          <p:nvPr/>
        </p:nvSpPr>
        <p:spPr>
          <a:xfrm>
            <a:off x="7420728" y="4484303"/>
            <a:ext cx="646984" cy="4320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h</a:t>
            </a:r>
            <a:r>
              <a:rPr kumimoji="1" lang="en-US" altLang="ko-KR" sz="1400" baseline="-25000" dirty="0"/>
              <a:t>6</a:t>
            </a:r>
            <a:endParaRPr kumimoji="1" lang="ko-KR" altLang="en-US" sz="1400" baseline="-250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7EBE541-6F46-4C80-8CA4-26A25A707F22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1741008" y="4690692"/>
            <a:ext cx="46224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2E4BFBE-6593-47D8-B58D-F00BE52DC505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850232" y="4690692"/>
            <a:ext cx="45993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688A4C9E-6BAD-4227-B320-1CC6461D2197}"/>
              </a:ext>
            </a:extLst>
          </p:cNvPr>
          <p:cNvSpPr/>
          <p:nvPr/>
        </p:nvSpPr>
        <p:spPr>
          <a:xfrm>
            <a:off x="4417094" y="4522870"/>
            <a:ext cx="346648" cy="335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D47524-93E0-4FD7-BA4F-F4472E3D94DF}"/>
              </a:ext>
            </a:extLst>
          </p:cNvPr>
          <p:cNvSpPr/>
          <p:nvPr/>
        </p:nvSpPr>
        <p:spPr>
          <a:xfrm>
            <a:off x="4447284" y="4506025"/>
            <a:ext cx="333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1"/>
                </a:solidFill>
              </a:rPr>
              <a:t>h</a:t>
            </a:r>
            <a:r>
              <a:rPr kumimoji="1" lang="en-US" altLang="ko-KR" sz="1400" baseline="-25000">
                <a:solidFill>
                  <a:schemeClr val="bg1"/>
                </a:solidFill>
              </a:rPr>
              <a:t>3</a:t>
            </a:r>
            <a:endParaRPr kumimoji="1" lang="ko-KR" altLang="en-US" sz="1400" baseline="-25000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7D75B0-785D-48E4-A0E7-D629184377C1}"/>
              </a:ext>
            </a:extLst>
          </p:cNvPr>
          <p:cNvCxnSpPr>
            <a:stCxn id="12" idx="3"/>
            <a:endCxn id="21" idx="2"/>
          </p:cNvCxnSpPr>
          <p:nvPr/>
        </p:nvCxnSpPr>
        <p:spPr>
          <a:xfrm>
            <a:off x="3957155" y="4690692"/>
            <a:ext cx="45993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4D39D41-3EB2-486F-8DDE-2B9EC929E63C}"/>
              </a:ext>
            </a:extLst>
          </p:cNvPr>
          <p:cNvCxnSpPr>
            <a:stCxn id="21" idx="6"/>
            <a:endCxn id="16" idx="1"/>
          </p:cNvCxnSpPr>
          <p:nvPr/>
        </p:nvCxnSpPr>
        <p:spPr>
          <a:xfrm>
            <a:off x="4763742" y="4690692"/>
            <a:ext cx="456330" cy="79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5C4B726-63F3-4FC0-9418-5EC1E0137E96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867056" y="4698690"/>
            <a:ext cx="456330" cy="13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12741EB-93CC-4898-B66C-8B15B0B74BB2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970370" y="4700078"/>
            <a:ext cx="450358" cy="2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A0994D8-F964-492E-BF90-2B2CE690E13D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5539954" y="4088253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63">
            <a:extLst>
              <a:ext uri="{FF2B5EF4-FFF2-40B4-BE49-F238E27FC236}">
                <a16:creationId xmlns:a16="http://schemas.microsoft.com/office/drawing/2014/main" id="{1096BB40-2D79-4EF9-8BCB-6C583FC772B1}"/>
              </a:ext>
            </a:extLst>
          </p:cNvPr>
          <p:cNvSpPr txBox="1"/>
          <p:nvPr/>
        </p:nvSpPr>
        <p:spPr>
          <a:xfrm>
            <a:off x="5263218" y="5269449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eos</a:t>
            </a:r>
            <a:endParaRPr kumimoji="1" lang="ko-KR" altLang="en-US" dirty="0"/>
          </a:p>
        </p:txBody>
      </p:sp>
      <p:sp>
        <p:nvSpPr>
          <p:cNvPr id="29" name="텍스트 상자 64">
            <a:extLst>
              <a:ext uri="{FF2B5EF4-FFF2-40B4-BE49-F238E27FC236}">
                <a16:creationId xmlns:a16="http://schemas.microsoft.com/office/drawing/2014/main" id="{08452402-D34A-461B-8747-1C825E22DD13}"/>
              </a:ext>
            </a:extLst>
          </p:cNvPr>
          <p:cNvSpPr txBox="1"/>
          <p:nvPr/>
        </p:nvSpPr>
        <p:spPr>
          <a:xfrm>
            <a:off x="6495538" y="5290516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r>
              <a:rPr kumimoji="1" lang="en-US" altLang="ko-KR" baseline="-25000" dirty="0"/>
              <a:t>1</a:t>
            </a:r>
            <a:endParaRPr kumimoji="1" lang="ko-KR" altLang="en-US" baseline="-25000" dirty="0"/>
          </a:p>
        </p:txBody>
      </p:sp>
      <p:sp>
        <p:nvSpPr>
          <p:cNvPr id="30" name="텍스트 상자 65">
            <a:extLst>
              <a:ext uri="{FF2B5EF4-FFF2-40B4-BE49-F238E27FC236}">
                <a16:creationId xmlns:a16="http://schemas.microsoft.com/office/drawing/2014/main" id="{CCCF3D27-EE7A-41BB-B783-B1454A38541D}"/>
              </a:ext>
            </a:extLst>
          </p:cNvPr>
          <p:cNvSpPr txBox="1"/>
          <p:nvPr/>
        </p:nvSpPr>
        <p:spPr>
          <a:xfrm>
            <a:off x="7585630" y="525395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r>
              <a:rPr kumimoji="1" lang="en-US" altLang="ko-KR" baseline="-25000" dirty="0"/>
              <a:t>2</a:t>
            </a:r>
            <a:endParaRPr kumimoji="1" lang="ko-KR" altLang="en-US" baseline="-250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0261CA-EA12-4E14-A320-578D6C490152}"/>
              </a:ext>
            </a:extLst>
          </p:cNvPr>
          <p:cNvCxnSpPr>
            <a:stCxn id="31" idx="0"/>
          </p:cNvCxnSpPr>
          <p:nvPr/>
        </p:nvCxnSpPr>
        <p:spPr>
          <a:xfrm flipV="1">
            <a:off x="5532549" y="4906716"/>
            <a:ext cx="11020" cy="362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E34B99-548C-448F-A288-09BD396CF8E9}"/>
              </a:ext>
            </a:extLst>
          </p:cNvPr>
          <p:cNvCxnSpPr>
            <a:stCxn id="32" idx="0"/>
          </p:cNvCxnSpPr>
          <p:nvPr/>
        </p:nvCxnSpPr>
        <p:spPr>
          <a:xfrm flipV="1">
            <a:off x="6652793" y="4906716"/>
            <a:ext cx="0" cy="383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50BE94-18E1-422E-A37B-AA5BF3201C3A}"/>
              </a:ext>
            </a:extLst>
          </p:cNvPr>
          <p:cNvCxnSpPr>
            <a:stCxn id="33" idx="0"/>
          </p:cNvCxnSpPr>
          <p:nvPr/>
        </p:nvCxnSpPr>
        <p:spPr>
          <a:xfrm flipV="1">
            <a:off x="7759716" y="4906716"/>
            <a:ext cx="0" cy="3472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69">
            <a:extLst>
              <a:ext uri="{FF2B5EF4-FFF2-40B4-BE49-F238E27FC236}">
                <a16:creationId xmlns:a16="http://schemas.microsoft.com/office/drawing/2014/main" id="{7D99D814-83AB-48C8-BF7D-29E9D2085B83}"/>
              </a:ext>
            </a:extLst>
          </p:cNvPr>
          <p:cNvSpPr txBox="1"/>
          <p:nvPr/>
        </p:nvSpPr>
        <p:spPr>
          <a:xfrm>
            <a:off x="5363272" y="370306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r>
              <a:rPr kumimoji="1" lang="en-US" altLang="ko-KR" baseline="-25000" dirty="0"/>
              <a:t>1</a:t>
            </a:r>
            <a:endParaRPr kumimoji="1" lang="ko-KR" altLang="en-US" baseline="-25000" dirty="0"/>
          </a:p>
        </p:txBody>
      </p:sp>
      <p:sp>
        <p:nvSpPr>
          <p:cNvPr id="35" name="텍스트 상자 70">
            <a:extLst>
              <a:ext uri="{FF2B5EF4-FFF2-40B4-BE49-F238E27FC236}">
                <a16:creationId xmlns:a16="http://schemas.microsoft.com/office/drawing/2014/main" id="{F40FA140-A3F4-4A9E-966A-C0DDB2F07CF2}"/>
              </a:ext>
            </a:extLst>
          </p:cNvPr>
          <p:cNvSpPr txBox="1"/>
          <p:nvPr/>
        </p:nvSpPr>
        <p:spPr>
          <a:xfrm>
            <a:off x="6495538" y="37241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r>
              <a:rPr kumimoji="1" lang="en-US" altLang="ko-KR" baseline="-25000" dirty="0"/>
              <a:t>2</a:t>
            </a:r>
            <a:endParaRPr kumimoji="1" lang="ko-KR" altLang="en-US" baseline="-25000" dirty="0"/>
          </a:p>
        </p:txBody>
      </p:sp>
      <p:sp>
        <p:nvSpPr>
          <p:cNvPr id="36" name="텍스트 상자 71">
            <a:extLst>
              <a:ext uri="{FF2B5EF4-FFF2-40B4-BE49-F238E27FC236}">
                <a16:creationId xmlns:a16="http://schemas.microsoft.com/office/drawing/2014/main" id="{7A980EA4-3589-44CE-A2DB-C8FB871378A0}"/>
              </a:ext>
            </a:extLst>
          </p:cNvPr>
          <p:cNvSpPr txBox="1"/>
          <p:nvPr/>
        </p:nvSpPr>
        <p:spPr>
          <a:xfrm>
            <a:off x="7585630" y="368756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</a:t>
            </a:r>
            <a:r>
              <a:rPr kumimoji="1" lang="en-US" altLang="ko-KR" baseline="-25000" dirty="0"/>
              <a:t>3</a:t>
            </a:r>
            <a:endParaRPr kumimoji="1" lang="ko-KR" altLang="en-US" baseline="-250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B1CDF16-DC2A-47C6-A50C-7D1523003BC7}"/>
              </a:ext>
            </a:extLst>
          </p:cNvPr>
          <p:cNvCxnSpPr/>
          <p:nvPr/>
        </p:nvCxnSpPr>
        <p:spPr>
          <a:xfrm flipH="1" flipV="1">
            <a:off x="6653790" y="4099641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957FFDD-2CB1-4F01-A3DA-541AE34B8CAC}"/>
              </a:ext>
            </a:extLst>
          </p:cNvPr>
          <p:cNvCxnSpPr/>
          <p:nvPr/>
        </p:nvCxnSpPr>
        <p:spPr>
          <a:xfrm flipH="1" flipV="1">
            <a:off x="7768694" y="4084515"/>
            <a:ext cx="3610" cy="39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67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Observation</a:t>
            </a:r>
          </a:p>
          <a:p>
            <a:pPr lvl="1"/>
            <a:r>
              <a:rPr kumimoji="1" lang="en-US" altLang="ko-KR" dirty="0"/>
              <a:t>At every step, all the inputs are not equally useful</a:t>
            </a:r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Inputs relevant to the context may be more useful</a:t>
            </a:r>
          </a:p>
          <a:p>
            <a:pPr lvl="2"/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635896" y="6018460"/>
            <a:ext cx="5208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/>
              <a:t>Kyunghyun</a:t>
            </a:r>
            <a:r>
              <a:rPr kumimoji="1" lang="en-US" altLang="ko-KR" sz="1200" dirty="0"/>
              <a:t> Cho, “Introduction to Neural Machine Translation with GPUs” (2015)</a:t>
            </a:r>
            <a:endParaRPr kumimoji="1"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636912"/>
            <a:ext cx="5400600" cy="13613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53" y="2492896"/>
            <a:ext cx="1095041" cy="5760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25" y="3622576"/>
            <a:ext cx="864096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Overview</a:t>
            </a:r>
            <a:endParaRPr kumimoji="1"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284479" y="2825219"/>
            <a:ext cx="720080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텍스트 상자 35"/>
          <p:cNvSpPr txBox="1"/>
          <p:nvPr/>
        </p:nvSpPr>
        <p:spPr>
          <a:xfrm>
            <a:off x="2460943" y="289258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</a:t>
            </a:r>
            <a:r>
              <a:rPr kumimoji="1" lang="en-US" altLang="ko-KR" baseline="-25000" dirty="0"/>
              <a:t>t-1</a:t>
            </a:r>
            <a:endParaRPr kumimoji="1" lang="ko-KR" altLang="en-US" baseline="-25000" dirty="0"/>
          </a:p>
        </p:txBody>
      </p:sp>
      <p:sp>
        <p:nvSpPr>
          <p:cNvPr id="40" name="직사각형 39"/>
          <p:cNvSpPr/>
          <p:nvPr/>
        </p:nvSpPr>
        <p:spPr>
          <a:xfrm>
            <a:off x="4657985" y="2832284"/>
            <a:ext cx="720080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4" name="그룹 173"/>
          <p:cNvGrpSpPr/>
          <p:nvPr/>
        </p:nvGrpSpPr>
        <p:grpSpPr>
          <a:xfrm>
            <a:off x="4799243" y="1956079"/>
            <a:ext cx="432048" cy="432048"/>
            <a:chOff x="4782508" y="1988840"/>
            <a:chExt cx="432048" cy="432048"/>
          </a:xfrm>
        </p:grpSpPr>
        <p:sp>
          <p:nvSpPr>
            <p:cNvPr id="41" name="타원 40"/>
            <p:cNvSpPr/>
            <p:nvPr/>
          </p:nvSpPr>
          <p:spPr>
            <a:xfrm>
              <a:off x="4782508" y="1988840"/>
              <a:ext cx="432048" cy="43204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2" name="텍스트 상자 41"/>
            <p:cNvSpPr txBox="1"/>
            <p:nvPr/>
          </p:nvSpPr>
          <p:spPr>
            <a:xfrm>
              <a:off x="4826887" y="2021781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>
                  <a:solidFill>
                    <a:schemeClr val="bg1"/>
                  </a:solidFill>
                </a:rPr>
                <a:t>o</a:t>
              </a:r>
              <a:r>
                <a:rPr kumimoji="1" lang="en-US" altLang="ko-KR" baseline="-25000" dirty="0" err="1">
                  <a:solidFill>
                    <a:schemeClr val="bg1"/>
                  </a:solidFill>
                </a:rPr>
                <a:t>t</a:t>
              </a:r>
              <a:endParaRPr kumimoji="1" lang="ko-KR" altLang="en-US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직선 화살표 연결선 43"/>
          <p:cNvCxnSpPr>
            <a:endCxn id="41" idx="4"/>
          </p:cNvCxnSpPr>
          <p:nvPr/>
        </p:nvCxnSpPr>
        <p:spPr>
          <a:xfrm flipH="1" flipV="1">
            <a:off x="5015267" y="2388127"/>
            <a:ext cx="2758" cy="4441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004559" y="3084312"/>
            <a:ext cx="1653426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5"/>
          <p:cNvSpPr txBox="1"/>
          <p:nvPr/>
        </p:nvSpPr>
        <p:spPr>
          <a:xfrm>
            <a:off x="4834449" y="289964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</a:t>
            </a:r>
            <a:r>
              <a:rPr kumimoji="1" lang="en-US" altLang="ko-KR" baseline="-25000" dirty="0" err="1"/>
              <a:t>t</a:t>
            </a:r>
            <a:endParaRPr kumimoji="1" lang="ko-KR" altLang="en-US" baseline="-25000" dirty="0"/>
          </a:p>
        </p:txBody>
      </p:sp>
      <p:cxnSp>
        <p:nvCxnSpPr>
          <p:cNvPr id="166" name="직선 화살표 연결선 165"/>
          <p:cNvCxnSpPr/>
          <p:nvPr/>
        </p:nvCxnSpPr>
        <p:spPr>
          <a:xfrm>
            <a:off x="5378065" y="3077247"/>
            <a:ext cx="722838" cy="706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endCxn id="32" idx="1"/>
          </p:cNvCxnSpPr>
          <p:nvPr/>
        </p:nvCxnSpPr>
        <p:spPr>
          <a:xfrm flipV="1">
            <a:off x="1708415" y="3077247"/>
            <a:ext cx="576064" cy="706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9FD524-D8CB-41D1-8FF4-772372BDE32C}"/>
              </a:ext>
            </a:extLst>
          </p:cNvPr>
          <p:cNvGrpSpPr/>
          <p:nvPr/>
        </p:nvGrpSpPr>
        <p:grpSpPr>
          <a:xfrm>
            <a:off x="2592412" y="3084312"/>
            <a:ext cx="5942691" cy="2341572"/>
            <a:chOff x="2592412" y="3084312"/>
            <a:chExt cx="5942691" cy="2341572"/>
          </a:xfrm>
        </p:grpSpPr>
        <p:sp>
          <p:nvSpPr>
            <p:cNvPr id="27" name="텍스트 상자 26"/>
            <p:cNvSpPr txBox="1"/>
            <p:nvPr/>
          </p:nvSpPr>
          <p:spPr>
            <a:xfrm>
              <a:off x="4900410" y="50400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ko-KR"/>
                <a:t>…</a:t>
              </a:r>
              <a:endParaRPr kumimoji="1" lang="ko-KR" altLang="en-US" baseline="-250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067944" y="3933056"/>
              <a:ext cx="1728192" cy="8021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Attention Module</a:t>
              </a:r>
              <a:endParaRPr kumimoji="1"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54" name="그룹 153"/>
            <p:cNvGrpSpPr/>
            <p:nvPr/>
          </p:nvGrpSpPr>
          <p:grpSpPr>
            <a:xfrm>
              <a:off x="4074240" y="4747265"/>
              <a:ext cx="377026" cy="662082"/>
              <a:chOff x="2555776" y="5421922"/>
              <a:chExt cx="377026" cy="662082"/>
            </a:xfrm>
          </p:grpSpPr>
          <p:sp>
            <p:nvSpPr>
              <p:cNvPr id="16" name="텍스트 상자 15"/>
              <p:cNvSpPr txBox="1"/>
              <p:nvPr/>
            </p:nvSpPr>
            <p:spPr>
              <a:xfrm>
                <a:off x="2555776" y="571467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x</a:t>
                </a:r>
                <a:r>
                  <a:rPr kumimoji="1" lang="en-US" altLang="ko-KR" baseline="-25000" dirty="0"/>
                  <a:t>1</a:t>
                </a:r>
                <a:endParaRPr kumimoji="1" lang="ko-KR" altLang="en-US" baseline="-25000" dirty="0"/>
              </a:p>
            </p:txBody>
          </p:sp>
          <p:cxnSp>
            <p:nvCxnSpPr>
              <p:cNvPr id="48" name="직선 화살표 연결선 47"/>
              <p:cNvCxnSpPr/>
              <p:nvPr/>
            </p:nvCxnSpPr>
            <p:spPr>
              <a:xfrm flipV="1">
                <a:off x="2708379" y="5421922"/>
                <a:ext cx="4206" cy="37405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텍스트 상자 54"/>
            <p:cNvSpPr txBox="1"/>
            <p:nvPr/>
          </p:nvSpPr>
          <p:spPr>
            <a:xfrm>
              <a:off x="3152497" y="503198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input</a:t>
              </a:r>
              <a:endParaRPr kumimoji="1" lang="ko-KR" altLang="en-US" dirty="0"/>
            </a:p>
          </p:txBody>
        </p:sp>
        <p:sp>
          <p:nvSpPr>
            <p:cNvPr id="56" name="텍스트 상자 55"/>
            <p:cNvSpPr txBox="1"/>
            <p:nvPr/>
          </p:nvSpPr>
          <p:spPr>
            <a:xfrm>
              <a:off x="2592412" y="3584842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context</a:t>
              </a:r>
              <a:endParaRPr kumimoji="1" lang="ko-KR" altLang="en-US" dirty="0"/>
            </a:p>
          </p:txBody>
        </p:sp>
        <p:grpSp>
          <p:nvGrpSpPr>
            <p:cNvPr id="155" name="그룹 154"/>
            <p:cNvGrpSpPr/>
            <p:nvPr/>
          </p:nvGrpSpPr>
          <p:grpSpPr>
            <a:xfrm>
              <a:off x="4487325" y="4754510"/>
              <a:ext cx="377026" cy="671374"/>
              <a:chOff x="4013913" y="5421922"/>
              <a:chExt cx="377026" cy="671374"/>
            </a:xfrm>
          </p:grpSpPr>
          <p:sp>
            <p:nvSpPr>
              <p:cNvPr id="20" name="텍스트 상자 19"/>
              <p:cNvSpPr txBox="1"/>
              <p:nvPr/>
            </p:nvSpPr>
            <p:spPr>
              <a:xfrm>
                <a:off x="4013913" y="572396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x</a:t>
                </a:r>
                <a:r>
                  <a:rPr kumimoji="1" lang="en-US" altLang="ko-KR" baseline="-25000" dirty="0"/>
                  <a:t>2</a:t>
                </a:r>
                <a:endParaRPr kumimoji="1" lang="ko-KR" altLang="en-US" baseline="-25000" dirty="0"/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4152745" y="5421922"/>
                <a:ext cx="4468" cy="37405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그룹 155"/>
            <p:cNvGrpSpPr/>
            <p:nvPr/>
          </p:nvGrpSpPr>
          <p:grpSpPr>
            <a:xfrm>
              <a:off x="5477927" y="4747265"/>
              <a:ext cx="377026" cy="654047"/>
              <a:chOff x="6156176" y="5421922"/>
              <a:chExt cx="377026" cy="654047"/>
            </a:xfrm>
          </p:grpSpPr>
          <p:sp>
            <p:nvSpPr>
              <p:cNvPr id="39" name="텍스트 상자 38"/>
              <p:cNvSpPr txBox="1"/>
              <p:nvPr/>
            </p:nvSpPr>
            <p:spPr>
              <a:xfrm>
                <a:off x="6156176" y="570663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 err="1"/>
                  <a:t>x</a:t>
                </a:r>
                <a:r>
                  <a:rPr kumimoji="1" lang="en-US" altLang="ko-KR" baseline="-25000" dirty="0" err="1"/>
                  <a:t>n</a:t>
                </a:r>
                <a:endParaRPr kumimoji="1" lang="ko-KR" altLang="en-US" baseline="-25000" dirty="0"/>
              </a:p>
            </p:txBody>
          </p:sp>
          <p:cxnSp>
            <p:nvCxnSpPr>
              <p:cNvPr id="69" name="직선 화살표 연결선 68"/>
              <p:cNvCxnSpPr/>
              <p:nvPr/>
            </p:nvCxnSpPr>
            <p:spPr>
              <a:xfrm flipV="1">
                <a:off x="6308123" y="5421922"/>
                <a:ext cx="4862" cy="36079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7" name="직선 화살표 연결선 156"/>
            <p:cNvCxnSpPr>
              <a:endCxn id="47" idx="1"/>
            </p:cNvCxnSpPr>
            <p:nvPr/>
          </p:nvCxnSpPr>
          <p:spPr>
            <a:xfrm>
              <a:off x="3482074" y="4334112"/>
              <a:ext cx="585870" cy="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/>
            <p:nvPr/>
          </p:nvCxnSpPr>
          <p:spPr>
            <a:xfrm>
              <a:off x="3482074" y="3084312"/>
              <a:ext cx="0" cy="1249800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/>
            <p:nvPr/>
          </p:nvCxnSpPr>
          <p:spPr>
            <a:xfrm flipV="1">
              <a:off x="5015267" y="3336341"/>
              <a:ext cx="0" cy="596715"/>
            </a:xfrm>
            <a:prstGeom prst="straightConnector1">
              <a:avLst/>
            </a:prstGeom>
            <a:ln w="25400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텍스트 상자 175"/>
            <p:cNvSpPr txBox="1"/>
            <p:nvPr/>
          </p:nvSpPr>
          <p:spPr>
            <a:xfrm>
              <a:off x="5030252" y="3429000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z</a:t>
              </a:r>
              <a:endParaRPr kumimoji="1" lang="ko-KR" altLang="en-US" dirty="0"/>
            </a:p>
          </p:txBody>
        </p:sp>
        <p:sp>
          <p:nvSpPr>
            <p:cNvPr id="177" name="텍스트 상자 176"/>
            <p:cNvSpPr txBox="1"/>
            <p:nvPr/>
          </p:nvSpPr>
          <p:spPr>
            <a:xfrm>
              <a:off x="6295066" y="3153742"/>
              <a:ext cx="2240037" cy="92333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Weighted summation </a:t>
              </a:r>
            </a:p>
            <a:p>
              <a:r>
                <a:rPr kumimoji="1" lang="en-US" altLang="ko-KR" dirty="0"/>
                <a:t>of each input</a:t>
              </a:r>
              <a:br>
                <a:rPr kumimoji="1" lang="en-US" altLang="ko-KR" dirty="0"/>
              </a:br>
              <a:r>
                <a:rPr kumimoji="1" lang="en-US" altLang="ko-KR" dirty="0"/>
                <a:t>considering context</a:t>
              </a:r>
              <a:endParaRPr kumimoji="1" lang="ko-KR" altLang="en-US" dirty="0"/>
            </a:p>
          </p:txBody>
        </p:sp>
        <p:cxnSp>
          <p:nvCxnSpPr>
            <p:cNvPr id="179" name="직선 화살표 연결선 178"/>
            <p:cNvCxnSpPr>
              <a:stCxn id="177" idx="1"/>
            </p:cNvCxnSpPr>
            <p:nvPr/>
          </p:nvCxnSpPr>
          <p:spPr>
            <a:xfrm flipH="1">
              <a:off x="5315908" y="3615407"/>
              <a:ext cx="979158" cy="1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3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Attention Module</a:t>
            </a:r>
          </a:p>
          <a:p>
            <a:pPr lvl="1"/>
            <a:r>
              <a:rPr kumimoji="1" lang="en-US" altLang="ko-KR" dirty="0"/>
              <a:t>All inputs share the same NN for matching degree</a:t>
            </a:r>
            <a:endParaRPr kumimoji="1" lang="ko-KR" altLang="en-US" dirty="0"/>
          </a:p>
        </p:txBody>
      </p:sp>
      <p:sp>
        <p:nvSpPr>
          <p:cNvPr id="60" name="텍스트 상자 15">
            <a:extLst>
              <a:ext uri="{FF2B5EF4-FFF2-40B4-BE49-F238E27FC236}">
                <a16:creationId xmlns:a16="http://schemas.microsoft.com/office/drawing/2014/main" id="{337075EE-1E2B-4DD9-B273-DA9E8E97FB32}"/>
              </a:ext>
            </a:extLst>
          </p:cNvPr>
          <p:cNvSpPr txBox="1"/>
          <p:nvPr/>
        </p:nvSpPr>
        <p:spPr>
          <a:xfrm>
            <a:off x="2932822" y="585007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61" name="텍스트 상자 19">
            <a:extLst>
              <a:ext uri="{FF2B5EF4-FFF2-40B4-BE49-F238E27FC236}">
                <a16:creationId xmlns:a16="http://schemas.microsoft.com/office/drawing/2014/main" id="{53599A96-ED8B-4D46-8B91-9D81E194C252}"/>
              </a:ext>
            </a:extLst>
          </p:cNvPr>
          <p:cNvSpPr txBox="1"/>
          <p:nvPr/>
        </p:nvSpPr>
        <p:spPr>
          <a:xfrm>
            <a:off x="4102978" y="585752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62" name="텍스트 상자 26">
            <a:extLst>
              <a:ext uri="{FF2B5EF4-FFF2-40B4-BE49-F238E27FC236}">
                <a16:creationId xmlns:a16="http://schemas.microsoft.com/office/drawing/2014/main" id="{B24877B2-E2B3-47E1-96BC-D3E7DBFF9DD6}"/>
              </a:ext>
            </a:extLst>
          </p:cNvPr>
          <p:cNvSpPr txBox="1"/>
          <p:nvPr/>
        </p:nvSpPr>
        <p:spPr>
          <a:xfrm>
            <a:off x="4963550" y="5832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sz="1400"/>
              <a:t>…</a:t>
            </a:r>
            <a:endParaRPr kumimoji="1" lang="ko-KR" altLang="en-US" sz="1400" baseline="-25000" dirty="0"/>
          </a:p>
        </p:txBody>
      </p:sp>
      <p:sp>
        <p:nvSpPr>
          <p:cNvPr id="75" name="텍스트 상자 38">
            <a:extLst>
              <a:ext uri="{FF2B5EF4-FFF2-40B4-BE49-F238E27FC236}">
                <a16:creationId xmlns:a16="http://schemas.microsoft.com/office/drawing/2014/main" id="{514EABFB-7765-4BE7-A93B-3F4B3C18ADED}"/>
              </a:ext>
            </a:extLst>
          </p:cNvPr>
          <p:cNvSpPr txBox="1"/>
          <p:nvPr/>
        </p:nvSpPr>
        <p:spPr>
          <a:xfrm>
            <a:off x="5822145" y="584362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x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836690E-77EF-4979-81FF-0A5B796EEB4C}"/>
              </a:ext>
            </a:extLst>
          </p:cNvPr>
          <p:cNvSpPr/>
          <p:nvPr/>
        </p:nvSpPr>
        <p:spPr>
          <a:xfrm>
            <a:off x="2249651" y="3117010"/>
            <a:ext cx="4626605" cy="263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85" name="텍스트 상자 54">
            <a:extLst>
              <a:ext uri="{FF2B5EF4-FFF2-40B4-BE49-F238E27FC236}">
                <a16:creationId xmlns:a16="http://schemas.microsoft.com/office/drawing/2014/main" id="{E7A70BBC-1990-471C-AA9F-BEB67FBBFF84}"/>
              </a:ext>
            </a:extLst>
          </p:cNvPr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input</a:t>
            </a:r>
            <a:endParaRPr kumimoji="1" lang="ko-KR" altLang="en-US" sz="1400" dirty="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83A7996-AD6F-411C-9B4A-175F8A0600C8}"/>
              </a:ext>
            </a:extLst>
          </p:cNvPr>
          <p:cNvCxnSpPr/>
          <p:nvPr/>
        </p:nvCxnSpPr>
        <p:spPr>
          <a:xfrm flipH="1" flipV="1">
            <a:off x="2710217" y="3860778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CA35A6D-0020-4679-8441-545D5C4BDA3A}"/>
              </a:ext>
            </a:extLst>
          </p:cNvPr>
          <p:cNvCxnSpPr/>
          <p:nvPr/>
        </p:nvCxnSpPr>
        <p:spPr>
          <a:xfrm flipH="1">
            <a:off x="2714063" y="5487105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E6D5A55-E111-4BED-A1F1-C508D8297829}"/>
              </a:ext>
            </a:extLst>
          </p:cNvPr>
          <p:cNvCxnSpPr>
            <a:stCxn id="91" idx="2"/>
          </p:cNvCxnSpPr>
          <p:nvPr/>
        </p:nvCxnSpPr>
        <p:spPr>
          <a:xfrm flipH="1">
            <a:off x="2714063" y="3860778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1A4FB3C0-30F8-468A-9D21-C37BCE79E635}"/>
              </a:ext>
            </a:extLst>
          </p:cNvPr>
          <p:cNvSpPr/>
          <p:nvPr/>
        </p:nvSpPr>
        <p:spPr>
          <a:xfrm>
            <a:off x="3112746" y="3745205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3BFB89-B90E-4F86-918C-BC1B6FBE7DF6}"/>
              </a:ext>
            </a:extLst>
          </p:cNvPr>
          <p:cNvSpPr/>
          <p:nvPr/>
        </p:nvSpPr>
        <p:spPr>
          <a:xfrm>
            <a:off x="2809412" y="4214776"/>
            <a:ext cx="3763571" cy="28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Softmax</a:t>
            </a:r>
            <a:endParaRPr kumimoji="1" lang="ko-KR" altLang="en-US" sz="110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8ACD428-E208-46B3-9B66-8782DD642C94}"/>
              </a:ext>
            </a:extLst>
          </p:cNvPr>
          <p:cNvCxnSpPr/>
          <p:nvPr/>
        </p:nvCxnSpPr>
        <p:spPr>
          <a:xfrm flipV="1">
            <a:off x="3232021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743AC7C-57C1-4923-AA86-9AA236214749}"/>
              </a:ext>
            </a:extLst>
          </p:cNvPr>
          <p:cNvCxnSpPr/>
          <p:nvPr/>
        </p:nvCxnSpPr>
        <p:spPr>
          <a:xfrm flipV="1">
            <a:off x="4401392" y="4007640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470E635-A911-4810-9C46-5C518F4EC364}"/>
              </a:ext>
            </a:extLst>
          </p:cNvPr>
          <p:cNvCxnSpPr/>
          <p:nvPr/>
        </p:nvCxnSpPr>
        <p:spPr>
          <a:xfrm flipV="1">
            <a:off x="6121344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69C37E-2751-4683-82E5-05DA417D31B8}"/>
              </a:ext>
            </a:extLst>
          </p:cNvPr>
          <p:cNvCxnSpPr/>
          <p:nvPr/>
        </p:nvCxnSpPr>
        <p:spPr>
          <a:xfrm flipH="1" flipV="1">
            <a:off x="3872907" y="3860794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F049FF5-EB34-4B3D-B47A-C7D6348D3E7A}"/>
              </a:ext>
            </a:extLst>
          </p:cNvPr>
          <p:cNvCxnSpPr/>
          <p:nvPr/>
        </p:nvCxnSpPr>
        <p:spPr>
          <a:xfrm flipH="1">
            <a:off x="3876753" y="5487121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35E6344-6C27-4A0A-8C01-3B79DFFC2DC5}"/>
              </a:ext>
            </a:extLst>
          </p:cNvPr>
          <p:cNvCxnSpPr/>
          <p:nvPr/>
        </p:nvCxnSpPr>
        <p:spPr>
          <a:xfrm flipH="1">
            <a:off x="3876753" y="3860794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210AA714-46CB-40EE-A3E2-F6CDB70D378C}"/>
              </a:ext>
            </a:extLst>
          </p:cNvPr>
          <p:cNvSpPr/>
          <p:nvPr/>
        </p:nvSpPr>
        <p:spPr>
          <a:xfrm>
            <a:off x="4275436" y="3745221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DD2CBC0-6B87-4F2C-9180-111C5C771E8E}"/>
              </a:ext>
            </a:extLst>
          </p:cNvPr>
          <p:cNvCxnSpPr/>
          <p:nvPr/>
        </p:nvCxnSpPr>
        <p:spPr>
          <a:xfrm flipH="1" flipV="1">
            <a:off x="5599015" y="3857659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F1AFDBE-B1ED-4E98-82A5-9D1C154FB3BD}"/>
              </a:ext>
            </a:extLst>
          </p:cNvPr>
          <p:cNvCxnSpPr/>
          <p:nvPr/>
        </p:nvCxnSpPr>
        <p:spPr>
          <a:xfrm flipH="1">
            <a:off x="5602861" y="5483986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B2BA71C-5809-47F9-B7A8-2FA47BBBA1ED}"/>
              </a:ext>
            </a:extLst>
          </p:cNvPr>
          <p:cNvCxnSpPr/>
          <p:nvPr/>
        </p:nvCxnSpPr>
        <p:spPr>
          <a:xfrm flipH="1">
            <a:off x="5602861" y="3857659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6D0F7393-2C90-438B-957C-D84FBB6BD29F}"/>
              </a:ext>
            </a:extLst>
          </p:cNvPr>
          <p:cNvSpPr/>
          <p:nvPr/>
        </p:nvSpPr>
        <p:spPr>
          <a:xfrm>
            <a:off x="6001544" y="3742086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AACCC0D-A385-4350-83DB-6D3B6A6D30C7}"/>
              </a:ext>
            </a:extLst>
          </p:cNvPr>
          <p:cNvSpPr/>
          <p:nvPr/>
        </p:nvSpPr>
        <p:spPr>
          <a:xfrm>
            <a:off x="4539615" y="3232584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+</a:t>
            </a:r>
            <a:endParaRPr kumimoji="1" lang="ko-KR" altLang="en-US" sz="140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D9F27E5-677F-4CDD-96B8-A857865CC64D}"/>
              </a:ext>
            </a:extLst>
          </p:cNvPr>
          <p:cNvCxnSpPr/>
          <p:nvPr/>
        </p:nvCxnSpPr>
        <p:spPr>
          <a:xfrm flipV="1">
            <a:off x="4660578" y="3463730"/>
            <a:ext cx="0" cy="14819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B69CAD9-726C-4D04-90E9-A35B30BBDC70}"/>
              </a:ext>
            </a:extLst>
          </p:cNvPr>
          <p:cNvCxnSpPr/>
          <p:nvPr/>
        </p:nvCxnSpPr>
        <p:spPr>
          <a:xfrm>
            <a:off x="3246146" y="3616843"/>
            <a:ext cx="2904228" cy="31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7906672-1D70-4FEF-9C6B-CA6726ABD861}"/>
              </a:ext>
            </a:extLst>
          </p:cNvPr>
          <p:cNvCxnSpPr/>
          <p:nvPr/>
        </p:nvCxnSpPr>
        <p:spPr>
          <a:xfrm flipV="1">
            <a:off x="3246146" y="3616843"/>
            <a:ext cx="0" cy="1064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183AB39-22D9-4AE3-96C1-872A93D846E4}"/>
              </a:ext>
            </a:extLst>
          </p:cNvPr>
          <p:cNvCxnSpPr/>
          <p:nvPr/>
        </p:nvCxnSpPr>
        <p:spPr>
          <a:xfrm flipH="1" flipV="1">
            <a:off x="4396399" y="3616843"/>
            <a:ext cx="580" cy="1071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D80AC812-5014-4857-A6E1-48E7A1DBEB30}"/>
              </a:ext>
            </a:extLst>
          </p:cNvPr>
          <p:cNvCxnSpPr/>
          <p:nvPr/>
        </p:nvCxnSpPr>
        <p:spPr>
          <a:xfrm flipV="1">
            <a:off x="6135453" y="3616843"/>
            <a:ext cx="796" cy="10644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텍스트 상자 76">
            <a:extLst>
              <a:ext uri="{FF2B5EF4-FFF2-40B4-BE49-F238E27FC236}">
                <a16:creationId xmlns:a16="http://schemas.microsoft.com/office/drawing/2014/main" id="{123B4B8B-B1A7-4371-BCF6-2A8950A93671}"/>
              </a:ext>
            </a:extLst>
          </p:cNvPr>
          <p:cNvSpPr txBox="1"/>
          <p:nvPr/>
        </p:nvSpPr>
        <p:spPr>
          <a:xfrm>
            <a:off x="3272084" y="3915734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117" name="텍스트 상자 77">
            <a:extLst>
              <a:ext uri="{FF2B5EF4-FFF2-40B4-BE49-F238E27FC236}">
                <a16:creationId xmlns:a16="http://schemas.microsoft.com/office/drawing/2014/main" id="{C30EC9B7-BBCA-413B-86EF-43C7E356B556}"/>
              </a:ext>
            </a:extLst>
          </p:cNvPr>
          <p:cNvSpPr txBox="1"/>
          <p:nvPr/>
        </p:nvSpPr>
        <p:spPr>
          <a:xfrm>
            <a:off x="4408444" y="393293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118" name="텍스트 상자 78">
            <a:extLst>
              <a:ext uri="{FF2B5EF4-FFF2-40B4-BE49-F238E27FC236}">
                <a16:creationId xmlns:a16="http://schemas.microsoft.com/office/drawing/2014/main" id="{82493A33-5BD1-477C-8F43-9E6382D0BED0}"/>
              </a:ext>
            </a:extLst>
          </p:cNvPr>
          <p:cNvSpPr txBox="1"/>
          <p:nvPr/>
        </p:nvSpPr>
        <p:spPr>
          <a:xfrm>
            <a:off x="6118343" y="393709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s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76CD0F-CF36-4C4E-AF13-7728AD8A3ED6}"/>
              </a:ext>
            </a:extLst>
          </p:cNvPr>
          <p:cNvCxnSpPr/>
          <p:nvPr/>
        </p:nvCxnSpPr>
        <p:spPr>
          <a:xfrm flipV="1">
            <a:off x="4660578" y="2885865"/>
            <a:ext cx="0" cy="338174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텍스트 상자 80">
            <a:extLst>
              <a:ext uri="{FF2B5EF4-FFF2-40B4-BE49-F238E27FC236}">
                <a16:creationId xmlns:a16="http://schemas.microsoft.com/office/drawing/2014/main" id="{6AEDA39E-497D-4DDB-B0AC-570D56C3475E}"/>
              </a:ext>
            </a:extLst>
          </p:cNvPr>
          <p:cNvSpPr txBox="1"/>
          <p:nvPr/>
        </p:nvSpPr>
        <p:spPr>
          <a:xfrm>
            <a:off x="4544523" y="262552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z</a:t>
            </a:r>
            <a:endParaRPr kumimoji="1" lang="ko-KR" altLang="en-US" sz="1400" dirty="0"/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1EFE091-262A-482A-9D6B-1B258D2E9A75}"/>
              </a:ext>
            </a:extLst>
          </p:cNvPr>
          <p:cNvCxnSpPr/>
          <p:nvPr/>
        </p:nvCxnSpPr>
        <p:spPr>
          <a:xfrm flipH="1" flipV="1">
            <a:off x="3048397" y="5272803"/>
            <a:ext cx="6889" cy="617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A074AF8-FC3A-4583-8D0F-5BED5BD0B6CD}"/>
              </a:ext>
            </a:extLst>
          </p:cNvPr>
          <p:cNvCxnSpPr/>
          <p:nvPr/>
        </p:nvCxnSpPr>
        <p:spPr>
          <a:xfrm>
            <a:off x="2089617" y="5608293"/>
            <a:ext cx="422822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2E9A4C1-117D-4B5C-B0E0-5DEBAA0D6E89}"/>
              </a:ext>
            </a:extLst>
          </p:cNvPr>
          <p:cNvSpPr/>
          <p:nvPr/>
        </p:nvSpPr>
        <p:spPr>
          <a:xfrm>
            <a:off x="2809412" y="4703058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67C5111-2648-41F2-8178-B83F6696154D}"/>
              </a:ext>
            </a:extLst>
          </p:cNvPr>
          <p:cNvCxnSpPr/>
          <p:nvPr/>
        </p:nvCxnSpPr>
        <p:spPr>
          <a:xfrm flipV="1">
            <a:off x="3425667" y="5296023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F0C04A-C514-4D76-866C-142FBC89F319}"/>
              </a:ext>
            </a:extLst>
          </p:cNvPr>
          <p:cNvSpPr/>
          <p:nvPr/>
        </p:nvSpPr>
        <p:spPr>
          <a:xfrm>
            <a:off x="3972978" y="4712610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37EA140-FF86-4225-8512-D32263279311}"/>
              </a:ext>
            </a:extLst>
          </p:cNvPr>
          <p:cNvCxnSpPr/>
          <p:nvPr/>
        </p:nvCxnSpPr>
        <p:spPr>
          <a:xfrm flipV="1">
            <a:off x="4589233" y="5305576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F577976-4796-4E81-9339-F5A3EF4BA288}"/>
              </a:ext>
            </a:extLst>
          </p:cNvPr>
          <p:cNvCxnSpPr/>
          <p:nvPr/>
        </p:nvCxnSpPr>
        <p:spPr>
          <a:xfrm flipH="1" flipV="1">
            <a:off x="4211963" y="5282356"/>
            <a:ext cx="6012" cy="6084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712F79C-0EF2-4D16-9DF6-264B8C4D48E6}"/>
              </a:ext>
            </a:extLst>
          </p:cNvPr>
          <p:cNvSpPr/>
          <p:nvPr/>
        </p:nvSpPr>
        <p:spPr>
          <a:xfrm>
            <a:off x="5699515" y="4704667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04FEC920-BA6D-42A2-8A25-55D67C750F45}"/>
              </a:ext>
            </a:extLst>
          </p:cNvPr>
          <p:cNvCxnSpPr/>
          <p:nvPr/>
        </p:nvCxnSpPr>
        <p:spPr>
          <a:xfrm flipV="1">
            <a:off x="6315770" y="5297632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543146F5-3DFC-4578-B8A3-07AE3E8AD47E}"/>
              </a:ext>
            </a:extLst>
          </p:cNvPr>
          <p:cNvCxnSpPr/>
          <p:nvPr/>
        </p:nvCxnSpPr>
        <p:spPr>
          <a:xfrm flipH="1" flipV="1">
            <a:off x="5938499" y="5274412"/>
            <a:ext cx="5584" cy="6163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EEADE45-11FA-49AC-8E76-3BE9A0E3C720}"/>
              </a:ext>
            </a:extLst>
          </p:cNvPr>
          <p:cNvCxnSpPr/>
          <p:nvPr/>
        </p:nvCxnSpPr>
        <p:spPr>
          <a:xfrm flipV="1">
            <a:off x="3235386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C5531C94-4D55-412F-8FAE-66A840F13556}"/>
              </a:ext>
            </a:extLst>
          </p:cNvPr>
          <p:cNvCxnSpPr/>
          <p:nvPr/>
        </p:nvCxnSpPr>
        <p:spPr>
          <a:xfrm flipV="1">
            <a:off x="4404757" y="4497181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D780A079-161B-4FE7-9608-D6AB098469B6}"/>
              </a:ext>
            </a:extLst>
          </p:cNvPr>
          <p:cNvCxnSpPr/>
          <p:nvPr/>
        </p:nvCxnSpPr>
        <p:spPr>
          <a:xfrm flipV="1">
            <a:off x="6124709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텍스트 상자 65">
            <a:extLst>
              <a:ext uri="{FF2B5EF4-FFF2-40B4-BE49-F238E27FC236}">
                <a16:creationId xmlns:a16="http://schemas.microsoft.com/office/drawing/2014/main" id="{FC984036-B846-4D13-8930-A78FE8A15E32}"/>
              </a:ext>
            </a:extLst>
          </p:cNvPr>
          <p:cNvSpPr txBox="1"/>
          <p:nvPr/>
        </p:nvSpPr>
        <p:spPr>
          <a:xfrm>
            <a:off x="3273352" y="4430254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m</a:t>
            </a:r>
            <a:r>
              <a:rPr kumimoji="1" lang="en-US" altLang="ko-KR" sz="1400" baseline="-25000"/>
              <a:t>1</a:t>
            </a:r>
            <a:endParaRPr kumimoji="1" lang="ko-KR" altLang="en-US" sz="1400" baseline="-25000" dirty="0"/>
          </a:p>
        </p:txBody>
      </p:sp>
      <p:sp>
        <p:nvSpPr>
          <p:cNvPr id="152" name="텍스트 상자 69">
            <a:extLst>
              <a:ext uri="{FF2B5EF4-FFF2-40B4-BE49-F238E27FC236}">
                <a16:creationId xmlns:a16="http://schemas.microsoft.com/office/drawing/2014/main" id="{7FAC344B-D2F2-4F80-96CC-104A51E01B90}"/>
              </a:ext>
            </a:extLst>
          </p:cNvPr>
          <p:cNvSpPr txBox="1"/>
          <p:nvPr/>
        </p:nvSpPr>
        <p:spPr>
          <a:xfrm>
            <a:off x="4409712" y="4447457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m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153" name="텍스트 상자 75">
            <a:extLst>
              <a:ext uri="{FF2B5EF4-FFF2-40B4-BE49-F238E27FC236}">
                <a16:creationId xmlns:a16="http://schemas.microsoft.com/office/drawing/2014/main" id="{6E5C6B46-06CD-458E-833C-BD32F09CC257}"/>
              </a:ext>
            </a:extLst>
          </p:cNvPr>
          <p:cNvSpPr txBox="1"/>
          <p:nvPr/>
        </p:nvSpPr>
        <p:spPr>
          <a:xfrm>
            <a:off x="6119611" y="4451615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m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154" name="텍스트 상자 55">
            <a:extLst>
              <a:ext uri="{FF2B5EF4-FFF2-40B4-BE49-F238E27FC236}">
                <a16:creationId xmlns:a16="http://schemas.microsoft.com/office/drawing/2014/main" id="{B9B734DE-D08C-4BD8-AEB2-2036A0D8E66B}"/>
              </a:ext>
            </a:extLst>
          </p:cNvPr>
          <p:cNvSpPr txBox="1"/>
          <p:nvPr/>
        </p:nvSpPr>
        <p:spPr>
          <a:xfrm>
            <a:off x="1845146" y="542846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c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896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Step 1: Evaluating Matching Degree</a:t>
            </a:r>
          </a:p>
          <a:p>
            <a:pPr lvl="1"/>
            <a:r>
              <a:rPr kumimoji="1" lang="en-US" altLang="ko-KR" dirty="0"/>
              <a:t>Evaluating matching degree of each input to the context</a:t>
            </a:r>
          </a:p>
          <a:p>
            <a:pPr lvl="2"/>
            <a:r>
              <a:rPr kumimoji="1" lang="en-US" altLang="ko-KR" dirty="0"/>
              <a:t>Produce scalar matching degree (Higher value is higher attention)</a:t>
            </a:r>
          </a:p>
          <a:p>
            <a:pPr lvl="2"/>
            <a:r>
              <a:rPr kumimoji="1" lang="en-US" altLang="ko-KR" dirty="0"/>
              <a:t>All inputs share the same NN</a:t>
            </a:r>
          </a:p>
          <a:p>
            <a:pPr lvl="1"/>
            <a:endParaRPr kumimoji="1" lang="ko-KR" altLang="en-US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2932822" y="585007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102978" y="585752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963550" y="5832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sz="1400"/>
              <a:t>…</a:t>
            </a:r>
            <a:endParaRPr kumimoji="1" lang="ko-KR" altLang="en-US" sz="1400" baseline="-25000" dirty="0"/>
          </a:p>
        </p:txBody>
      </p:sp>
      <p:sp>
        <p:nvSpPr>
          <p:cNvPr id="39" name="텍스트 상자 38"/>
          <p:cNvSpPr txBox="1"/>
          <p:nvPr/>
        </p:nvSpPr>
        <p:spPr>
          <a:xfrm>
            <a:off x="5822145" y="584362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x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47" name="직사각형 46"/>
          <p:cNvSpPr/>
          <p:nvPr/>
        </p:nvSpPr>
        <p:spPr>
          <a:xfrm>
            <a:off x="2249651" y="3117010"/>
            <a:ext cx="4626605" cy="263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55" name="텍스트 상자 54"/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input</a:t>
            </a:r>
            <a:endParaRPr kumimoji="1" lang="ko-KR" altLang="en-US" sz="1400" dirty="0"/>
          </a:p>
        </p:txBody>
      </p:sp>
      <p:cxnSp>
        <p:nvCxnSpPr>
          <p:cNvPr id="82" name="직선 화살표 연결선 81"/>
          <p:cNvCxnSpPr/>
          <p:nvPr/>
        </p:nvCxnSpPr>
        <p:spPr>
          <a:xfrm flipH="1" flipV="1">
            <a:off x="2710217" y="3860778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2714063" y="5487105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9" idx="2"/>
          </p:cNvCxnSpPr>
          <p:nvPr/>
        </p:nvCxnSpPr>
        <p:spPr>
          <a:xfrm flipH="1">
            <a:off x="2714063" y="3860778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/>
          <p:cNvSpPr/>
          <p:nvPr/>
        </p:nvSpPr>
        <p:spPr>
          <a:xfrm>
            <a:off x="3112746" y="3745205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71" name="직사각형 70"/>
          <p:cNvSpPr/>
          <p:nvPr/>
        </p:nvSpPr>
        <p:spPr>
          <a:xfrm>
            <a:off x="2809412" y="4214776"/>
            <a:ext cx="3763571" cy="28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Softmax</a:t>
            </a:r>
            <a:endParaRPr kumimoji="1" lang="ko-KR" altLang="en-US" sz="1100" dirty="0"/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3232021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V="1">
            <a:off x="4401392" y="4007640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6121344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H="1" flipV="1">
            <a:off x="3872907" y="3860794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3876753" y="5487121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3876753" y="3860794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/>
          <p:cNvSpPr/>
          <p:nvPr/>
        </p:nvSpPr>
        <p:spPr>
          <a:xfrm>
            <a:off x="4275436" y="3745221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cxnSp>
        <p:nvCxnSpPr>
          <p:cNvPr id="134" name="직선 화살표 연결선 133"/>
          <p:cNvCxnSpPr/>
          <p:nvPr/>
        </p:nvCxnSpPr>
        <p:spPr>
          <a:xfrm flipH="1" flipV="1">
            <a:off x="5599015" y="3857659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>
            <a:off x="5602861" y="5483986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5602861" y="3857659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/>
          <p:cNvSpPr/>
          <p:nvPr/>
        </p:nvSpPr>
        <p:spPr>
          <a:xfrm>
            <a:off x="6001544" y="3742086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38" name="타원 137"/>
          <p:cNvSpPr/>
          <p:nvPr/>
        </p:nvSpPr>
        <p:spPr>
          <a:xfrm>
            <a:off x="4539615" y="3232584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+</a:t>
            </a:r>
            <a:endParaRPr kumimoji="1" lang="ko-KR" altLang="en-US" sz="1400" dirty="0"/>
          </a:p>
        </p:txBody>
      </p:sp>
      <p:cxnSp>
        <p:nvCxnSpPr>
          <p:cNvPr id="139" name="직선 화살표 연결선 138"/>
          <p:cNvCxnSpPr/>
          <p:nvPr/>
        </p:nvCxnSpPr>
        <p:spPr>
          <a:xfrm flipV="1">
            <a:off x="4660578" y="3463730"/>
            <a:ext cx="0" cy="14819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/>
          <p:nvPr/>
        </p:nvCxnSpPr>
        <p:spPr>
          <a:xfrm>
            <a:off x="3246146" y="3616843"/>
            <a:ext cx="2904228" cy="31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 flipV="1">
            <a:off x="3246146" y="3616843"/>
            <a:ext cx="0" cy="1064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flipH="1" flipV="1">
            <a:off x="4396399" y="3616843"/>
            <a:ext cx="580" cy="1071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/>
          <p:nvPr/>
        </p:nvCxnSpPr>
        <p:spPr>
          <a:xfrm flipV="1">
            <a:off x="6135453" y="3616843"/>
            <a:ext cx="796" cy="10644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 상자 76"/>
          <p:cNvSpPr txBox="1"/>
          <p:nvPr/>
        </p:nvSpPr>
        <p:spPr>
          <a:xfrm>
            <a:off x="3272084" y="3915734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78" name="텍스트 상자 77"/>
          <p:cNvSpPr txBox="1"/>
          <p:nvPr/>
        </p:nvSpPr>
        <p:spPr>
          <a:xfrm>
            <a:off x="4408444" y="393293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9" name="텍스트 상자 78"/>
          <p:cNvSpPr txBox="1"/>
          <p:nvPr/>
        </p:nvSpPr>
        <p:spPr>
          <a:xfrm>
            <a:off x="6118343" y="393709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s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4660578" y="2885865"/>
            <a:ext cx="0" cy="338174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상자 80"/>
          <p:cNvSpPr txBox="1"/>
          <p:nvPr/>
        </p:nvSpPr>
        <p:spPr>
          <a:xfrm>
            <a:off x="4544523" y="262552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z</a:t>
            </a:r>
            <a:endParaRPr kumimoji="1"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1845146" y="2708920"/>
            <a:ext cx="5383233" cy="31157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 flipH="1" flipV="1">
            <a:off x="3048397" y="5272803"/>
            <a:ext cx="6889" cy="617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089617" y="5608293"/>
            <a:ext cx="422822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809412" y="4703058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59" name="직선 화살표 연결선 58"/>
          <p:cNvCxnSpPr/>
          <p:nvPr/>
        </p:nvCxnSpPr>
        <p:spPr>
          <a:xfrm flipV="1">
            <a:off x="3425667" y="5296023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3972978" y="4712610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4589233" y="5305576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4211963" y="5282356"/>
            <a:ext cx="6012" cy="6084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699515" y="4704667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6315770" y="5297632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 flipV="1">
            <a:off x="5938499" y="5274412"/>
            <a:ext cx="5584" cy="6163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V="1">
            <a:off x="3235386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4404757" y="4497181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6124709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상자 65"/>
          <p:cNvSpPr txBox="1"/>
          <p:nvPr/>
        </p:nvSpPr>
        <p:spPr>
          <a:xfrm>
            <a:off x="3273352" y="4430254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m</a:t>
            </a:r>
            <a:r>
              <a:rPr kumimoji="1" lang="en-US" altLang="ko-KR" sz="1400" baseline="-25000"/>
              <a:t>1</a:t>
            </a:r>
            <a:endParaRPr kumimoji="1" lang="ko-KR" altLang="en-US" sz="1400" baseline="-25000" dirty="0"/>
          </a:p>
        </p:txBody>
      </p:sp>
      <p:sp>
        <p:nvSpPr>
          <p:cNvPr id="70" name="텍스트 상자 69"/>
          <p:cNvSpPr txBox="1"/>
          <p:nvPr/>
        </p:nvSpPr>
        <p:spPr>
          <a:xfrm>
            <a:off x="4409712" y="4447457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m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6" name="텍스트 상자 75"/>
          <p:cNvSpPr txBox="1"/>
          <p:nvPr/>
        </p:nvSpPr>
        <p:spPr>
          <a:xfrm>
            <a:off x="6119611" y="4451615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m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56" name="텍스트 상자 55"/>
          <p:cNvSpPr txBox="1"/>
          <p:nvPr/>
        </p:nvSpPr>
        <p:spPr>
          <a:xfrm>
            <a:off x="1845146" y="542846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c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236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Attention Model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Step 2: Normalizing Matching Degree</a:t>
            </a:r>
          </a:p>
          <a:p>
            <a:pPr lvl="1"/>
            <a:endParaRPr kumimoji="1" lang="ko-KR" altLang="en-US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2932822" y="585007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4102978" y="585752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x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963550" y="5832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sz="1400"/>
              <a:t>…</a:t>
            </a:r>
            <a:endParaRPr kumimoji="1" lang="ko-KR" altLang="en-US" sz="1400" baseline="-25000" dirty="0"/>
          </a:p>
        </p:txBody>
      </p:sp>
      <p:sp>
        <p:nvSpPr>
          <p:cNvPr id="39" name="텍스트 상자 38"/>
          <p:cNvSpPr txBox="1"/>
          <p:nvPr/>
        </p:nvSpPr>
        <p:spPr>
          <a:xfrm>
            <a:off x="5822145" y="584362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x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sp>
        <p:nvSpPr>
          <p:cNvPr id="47" name="직사각형 46"/>
          <p:cNvSpPr/>
          <p:nvPr/>
        </p:nvSpPr>
        <p:spPr>
          <a:xfrm>
            <a:off x="2249651" y="3117010"/>
            <a:ext cx="4626605" cy="263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55" name="텍스트 상자 54"/>
          <p:cNvSpPr txBox="1"/>
          <p:nvPr/>
        </p:nvSpPr>
        <p:spPr>
          <a:xfrm>
            <a:off x="2249651" y="584362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input</a:t>
            </a:r>
            <a:endParaRPr kumimoji="1" lang="ko-KR" altLang="en-US" sz="1400" dirty="0"/>
          </a:p>
        </p:txBody>
      </p:sp>
      <p:cxnSp>
        <p:nvCxnSpPr>
          <p:cNvPr id="82" name="직선 화살표 연결선 81"/>
          <p:cNvCxnSpPr/>
          <p:nvPr/>
        </p:nvCxnSpPr>
        <p:spPr>
          <a:xfrm flipH="1" flipV="1">
            <a:off x="2710217" y="3860778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2714063" y="5487105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9" idx="2"/>
          </p:cNvCxnSpPr>
          <p:nvPr/>
        </p:nvCxnSpPr>
        <p:spPr>
          <a:xfrm flipH="1">
            <a:off x="2714063" y="3860778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/>
          <p:cNvSpPr/>
          <p:nvPr/>
        </p:nvSpPr>
        <p:spPr>
          <a:xfrm>
            <a:off x="3112746" y="3745205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cxnSp>
        <p:nvCxnSpPr>
          <p:cNvPr id="129" name="직선 화살표 연결선 128"/>
          <p:cNvCxnSpPr/>
          <p:nvPr/>
        </p:nvCxnSpPr>
        <p:spPr>
          <a:xfrm flipH="1" flipV="1">
            <a:off x="3872907" y="3860794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3876753" y="5487121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3876753" y="3860794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/>
          <p:cNvSpPr/>
          <p:nvPr/>
        </p:nvSpPr>
        <p:spPr>
          <a:xfrm>
            <a:off x="4275436" y="3745221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cxnSp>
        <p:nvCxnSpPr>
          <p:cNvPr id="134" name="직선 화살표 연결선 133"/>
          <p:cNvCxnSpPr/>
          <p:nvPr/>
        </p:nvCxnSpPr>
        <p:spPr>
          <a:xfrm flipH="1" flipV="1">
            <a:off x="5599015" y="3857659"/>
            <a:ext cx="5414" cy="1632514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>
            <a:off x="5602861" y="5483986"/>
            <a:ext cx="341222" cy="6186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>
            <a:off x="5602861" y="3857659"/>
            <a:ext cx="398682" cy="836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/>
          <p:cNvSpPr/>
          <p:nvPr/>
        </p:nvSpPr>
        <p:spPr>
          <a:xfrm>
            <a:off x="6001544" y="3742086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X</a:t>
            </a:r>
            <a:endParaRPr kumimoji="1" lang="ko-KR" altLang="en-US" sz="1400" dirty="0"/>
          </a:p>
        </p:txBody>
      </p:sp>
      <p:sp>
        <p:nvSpPr>
          <p:cNvPr id="138" name="타원 137"/>
          <p:cNvSpPr/>
          <p:nvPr/>
        </p:nvSpPr>
        <p:spPr>
          <a:xfrm>
            <a:off x="4539615" y="3232584"/>
            <a:ext cx="241925" cy="23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+</a:t>
            </a:r>
            <a:endParaRPr kumimoji="1" lang="ko-KR" altLang="en-US" sz="1400" dirty="0"/>
          </a:p>
        </p:txBody>
      </p:sp>
      <p:cxnSp>
        <p:nvCxnSpPr>
          <p:cNvPr id="139" name="직선 화살표 연결선 138"/>
          <p:cNvCxnSpPr/>
          <p:nvPr/>
        </p:nvCxnSpPr>
        <p:spPr>
          <a:xfrm flipV="1">
            <a:off x="4660578" y="3463730"/>
            <a:ext cx="0" cy="14819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/>
          <p:nvPr/>
        </p:nvCxnSpPr>
        <p:spPr>
          <a:xfrm>
            <a:off x="3246146" y="3616843"/>
            <a:ext cx="2904228" cy="31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 flipV="1">
            <a:off x="3246146" y="3616843"/>
            <a:ext cx="0" cy="1064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flipH="1" flipV="1">
            <a:off x="4396399" y="3616843"/>
            <a:ext cx="580" cy="10714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/>
          <p:nvPr/>
        </p:nvCxnSpPr>
        <p:spPr>
          <a:xfrm flipV="1">
            <a:off x="6135453" y="3616843"/>
            <a:ext cx="796" cy="10644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4660578" y="2885865"/>
            <a:ext cx="0" cy="338174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상자 80"/>
          <p:cNvSpPr txBox="1"/>
          <p:nvPr/>
        </p:nvSpPr>
        <p:spPr>
          <a:xfrm>
            <a:off x="4544523" y="262552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z</a:t>
            </a:r>
            <a:endParaRPr kumimoji="1" lang="ko-KR" altLang="en-US" sz="1400" dirty="0"/>
          </a:p>
        </p:txBody>
      </p:sp>
      <p:cxnSp>
        <p:nvCxnSpPr>
          <p:cNvPr id="48" name="직선 화살표 연결선 47"/>
          <p:cNvCxnSpPr/>
          <p:nvPr/>
        </p:nvCxnSpPr>
        <p:spPr>
          <a:xfrm flipH="1" flipV="1">
            <a:off x="3048397" y="5272803"/>
            <a:ext cx="6889" cy="617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089617" y="5608293"/>
            <a:ext cx="422822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809412" y="4703058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59" name="직선 화살표 연결선 58"/>
          <p:cNvCxnSpPr/>
          <p:nvPr/>
        </p:nvCxnSpPr>
        <p:spPr>
          <a:xfrm flipV="1">
            <a:off x="3425667" y="5296023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3972978" y="4712610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4589233" y="5305576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4211963" y="5282356"/>
            <a:ext cx="6012" cy="6084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699515" y="4704667"/>
            <a:ext cx="873468" cy="56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NN</a:t>
            </a:r>
          </a:p>
          <a:p>
            <a:pPr algn="ctr"/>
            <a:r>
              <a:rPr kumimoji="1" lang="en-US" altLang="ko-KR" sz="1100" dirty="0"/>
              <a:t>(Matching degree)</a:t>
            </a:r>
            <a:endParaRPr kumimoji="1" lang="ko-KR" altLang="en-US" sz="1100" dirty="0"/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6315770" y="5297632"/>
            <a:ext cx="0" cy="31227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 flipV="1">
            <a:off x="5938499" y="5274412"/>
            <a:ext cx="5584" cy="6163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상자 55"/>
          <p:cNvSpPr txBox="1"/>
          <p:nvPr/>
        </p:nvSpPr>
        <p:spPr>
          <a:xfrm>
            <a:off x="1845146" y="542846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c</a:t>
            </a:r>
            <a:endParaRPr kumimoji="1"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1704781" y="2621799"/>
            <a:ext cx="5383233" cy="36113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2809412" y="4214776"/>
            <a:ext cx="3763571" cy="28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/>
              <a:t>Softmax</a:t>
            </a:r>
            <a:endParaRPr kumimoji="1" lang="ko-KR" altLang="en-US" sz="1100" dirty="0"/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3232021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V="1">
            <a:off x="4401392" y="4007640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6121344" y="3998932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 상자 76"/>
          <p:cNvSpPr txBox="1"/>
          <p:nvPr/>
        </p:nvSpPr>
        <p:spPr>
          <a:xfrm>
            <a:off x="3272084" y="3915734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1</a:t>
            </a:r>
            <a:endParaRPr kumimoji="1" lang="ko-KR" altLang="en-US" sz="1400" baseline="-25000" dirty="0"/>
          </a:p>
        </p:txBody>
      </p:sp>
      <p:sp>
        <p:nvSpPr>
          <p:cNvPr id="78" name="텍스트 상자 77"/>
          <p:cNvSpPr txBox="1"/>
          <p:nvPr/>
        </p:nvSpPr>
        <p:spPr>
          <a:xfrm>
            <a:off x="4408444" y="393293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s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9" name="텍스트 상자 78"/>
          <p:cNvSpPr txBox="1"/>
          <p:nvPr/>
        </p:nvSpPr>
        <p:spPr>
          <a:xfrm>
            <a:off x="6118343" y="393709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s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235386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4404757" y="4497181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6124709" y="4488473"/>
            <a:ext cx="0" cy="20921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상자 65"/>
          <p:cNvSpPr txBox="1"/>
          <p:nvPr/>
        </p:nvSpPr>
        <p:spPr>
          <a:xfrm>
            <a:off x="3273352" y="4430254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m</a:t>
            </a:r>
            <a:r>
              <a:rPr kumimoji="1" lang="en-US" altLang="ko-KR" sz="1400" baseline="-25000"/>
              <a:t>1</a:t>
            </a:r>
            <a:endParaRPr kumimoji="1" lang="ko-KR" altLang="en-US" sz="1400" baseline="-25000" dirty="0"/>
          </a:p>
        </p:txBody>
      </p:sp>
      <p:sp>
        <p:nvSpPr>
          <p:cNvPr id="70" name="텍스트 상자 69"/>
          <p:cNvSpPr txBox="1"/>
          <p:nvPr/>
        </p:nvSpPr>
        <p:spPr>
          <a:xfrm>
            <a:off x="4409712" y="4447457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m</a:t>
            </a:r>
            <a:r>
              <a:rPr kumimoji="1" lang="en-US" altLang="ko-KR" sz="1400" baseline="-25000" dirty="0"/>
              <a:t>2</a:t>
            </a:r>
            <a:endParaRPr kumimoji="1" lang="ko-KR" altLang="en-US" sz="1400" baseline="-25000" dirty="0"/>
          </a:p>
        </p:txBody>
      </p:sp>
      <p:sp>
        <p:nvSpPr>
          <p:cNvPr id="76" name="텍스트 상자 75"/>
          <p:cNvSpPr txBox="1"/>
          <p:nvPr/>
        </p:nvSpPr>
        <p:spPr>
          <a:xfrm>
            <a:off x="6119611" y="4451615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m</a:t>
            </a:r>
            <a:r>
              <a:rPr kumimoji="1" lang="en-US" altLang="ko-KR" sz="1400" baseline="-25000" dirty="0" err="1"/>
              <a:t>n</a:t>
            </a:r>
            <a:endParaRPr kumimoji="1" lang="ko-KR" altLang="en-US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3652211" y="1916832"/>
                <a:ext cx="1855893" cy="734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mr-IN" altLang="ko-KR" sz="20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mr-IN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kumimoji="1" lang="mr-IN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211" y="1916832"/>
                <a:ext cx="1855893" cy="734560"/>
              </a:xfrm>
              <a:prstGeom prst="rect">
                <a:avLst/>
              </a:prstGeom>
              <a:blipFill>
                <a:blip r:embed="rId2"/>
                <a:stretch>
                  <a:fillRect l="-1370" t="-18644" b="-949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586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13625</TotalTime>
  <Words>847</Words>
  <Application>Microsoft Macintosh PowerPoint</Application>
  <PresentationFormat>화면 슬라이드 쇼(4:3)</PresentationFormat>
  <Paragraphs>329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Bookman Old Style</vt:lpstr>
      <vt:lpstr>Calibri</vt:lpstr>
      <vt:lpstr>Cambria Math</vt:lpstr>
      <vt:lpstr>Gill Sans MT</vt:lpstr>
      <vt:lpstr>Times New Roman</vt:lpstr>
      <vt:lpstr>Wingdings</vt:lpstr>
      <vt:lpstr>Wingdings 3</vt:lpstr>
      <vt:lpstr>원본</vt:lpstr>
      <vt:lpstr>Attention Model</vt:lpstr>
      <vt:lpstr>Sequence Generation</vt:lpstr>
      <vt:lpstr>Sequence Generation</vt:lpstr>
      <vt:lpstr>Sequence Generation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Model</vt:lpstr>
      <vt:lpstr>Attention is Great!</vt:lpstr>
      <vt:lpstr>Attention is Great!</vt:lpstr>
      <vt:lpstr>Question and Answer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Forward prediction based on wafer sort data – A case study</dc:title>
  <dc:creator>eunmiang</dc:creator>
  <cp:lastModifiedBy>이 지형</cp:lastModifiedBy>
  <cp:revision>542</cp:revision>
  <cp:lastPrinted>2016-04-26T02:43:10Z</cp:lastPrinted>
  <dcterms:created xsi:type="dcterms:W3CDTF">2012-05-24T05:20:38Z</dcterms:created>
  <dcterms:modified xsi:type="dcterms:W3CDTF">2020-04-28T12:50:07Z</dcterms:modified>
</cp:coreProperties>
</file>